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0" r:id="rId5"/>
    <p:sldMasterId id="2147483661" r:id="rId6"/>
    <p:sldMasterId id="2147483674" r:id="rId7"/>
    <p:sldMasterId id="2147483687" r:id="rId8"/>
    <p:sldMasterId id="2147483713" r:id="rId9"/>
    <p:sldMasterId id="2147483726" r:id="rId10"/>
    <p:sldMasterId id="2147483743" r:id="rId11"/>
  </p:sldMasterIdLst>
  <p:notesMasterIdLst>
    <p:notesMasterId r:id="rId26"/>
  </p:notesMasterIdLst>
  <p:sldIdLst>
    <p:sldId id="256" r:id="rId12"/>
    <p:sldId id="270" r:id="rId13"/>
    <p:sldId id="2147477727" r:id="rId14"/>
    <p:sldId id="2147477731" r:id="rId15"/>
    <p:sldId id="2147477749" r:id="rId16"/>
    <p:sldId id="2147477756" r:id="rId17"/>
    <p:sldId id="2147477752" r:id="rId18"/>
    <p:sldId id="2147477753" r:id="rId19"/>
    <p:sldId id="2147477755" r:id="rId20"/>
    <p:sldId id="2147477757" r:id="rId21"/>
    <p:sldId id="2147477758" r:id="rId22"/>
    <p:sldId id="2147477725" r:id="rId23"/>
    <p:sldId id="2147477726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6DC2E3-4B49-47C3-89C8-BF104BA9C47D}">
          <p14:sldIdLst>
            <p14:sldId id="256"/>
            <p14:sldId id="270"/>
          </p14:sldIdLst>
        </p14:section>
        <p14:section name="Parts of the application" id="{F720B764-9168-48D7-B325-AA71CC357180}">
          <p14:sldIdLst>
            <p14:sldId id="2147477727"/>
            <p14:sldId id="2147477731"/>
            <p14:sldId id="2147477749"/>
            <p14:sldId id="2147477756"/>
          </p14:sldIdLst>
        </p14:section>
        <p14:section name="Application materials" id="{72A7DF93-EBA3-406F-B637-5F4A665A3448}">
          <p14:sldIdLst>
            <p14:sldId id="2147477752"/>
            <p14:sldId id="2147477753"/>
            <p14:sldId id="2147477755"/>
            <p14:sldId id="2147477757"/>
            <p14:sldId id="2147477758"/>
          </p14:sldIdLst>
        </p14:section>
        <p14:section name="Closing" id="{5EC96F30-1FEF-4A39-A44C-73032758A341}">
          <p14:sldIdLst>
            <p14:sldId id="2147477725"/>
            <p14:sldId id="2147477726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4B23D-5263-F32F-FC7B-259AEF76957D}" name="Sasaki, Laura" initials="LS" userId="S::Laura.Sasaki@cpuc.ca.gov::3b8a5821-2563-4ff6-be7d-2980298e7ad4" providerId="AD"/>
  <p188:author id="{BE145C73-9D04-3B23-514D-6A3153C96942}" name="Sam Waddoups" initials="SW" userId="S::swaddoups@ctcnet.us::235eb084-7817-46d6-a263-88943f55e051" providerId="AD"/>
  <p188:author id="{7B607979-331B-EB90-D285-ADB372115958}" name="Marc Schulhof" initials="MS" userId="S::mschulhof@ctcnet.us::426ee1ee-5203-43cd-8369-ee3a784b0aa9" providerId="AD"/>
  <p188:author id="{90053181-45F1-8B92-EB4B-3A1FCDA8321F}" name="Sophie Hovis" initials="SH" userId="S::shovis@ctcnet.us::968798da-a8ed-4955-9bdc-855d310b9eb6" providerId="AD"/>
  <p188:author id="{A4700F8C-DA66-F093-F8EA-3BD809CC6E4E}" name="Julie Park" initials="JP" userId="S::jpark@ctcnet.us::963637aa-3dfe-4dd4-8d82-5369c744e085" providerId="AD"/>
  <p188:author id="{BD4E258C-8A7D-9B02-C95B-D013228C8522}" name="Joanne Hovis" initials="JH" userId="S::jhovis@ctcnet.us::f9a02344-ac38-466b-b111-00351cfd8fc5" providerId="AD"/>
  <p188:author id="{08FA9A96-0B60-E71E-328A-A53C6B1649BC}" name="Tran, Ngan" initials="NT" userId="S::Ngan.Tran@cpuc.ca.gov::19ccfecf-d7e7-4c12-8aa8-4a48322b9c07" providerId="AD"/>
  <p188:author id="{70718CB3-9BE5-4C3E-12B7-C444A3557820}" name="Eshraghi, Alireza" initials="EA" userId="S::alireza.eshraghi_cpuc.ca.gov#ext#@ctctande.onmicrosoft.com::3fb0a29d-8fdb-4b3f-899b-17207f6407c1" providerId="AD"/>
  <p188:author id="{7CC4B2BB-963D-3E88-7354-2A998468AB75}" name="Schein, Benjamin" initials="SB" userId="S::benjamin.schein_cpuc.ca.gov#ext#@ctctande.onmicrosoft.com::aa1a571f-c784-46f5-966d-663d60f818ef" providerId="AD"/>
  <p188:author id="{2D269ABD-AFB1-C406-87AB-C9EB944265FE}" name="Freny Cooper" initials="FC" userId="S::fcooper@ctcnet.us::03bdb53e-6174-44a1-9005-892153dc7d24" providerId="AD"/>
  <p188:author id="{378AFAF7-D84E-50C6-807C-7EECC762A403}" name="Ziggy Rivkin-Fish" initials="ZR" userId="S::zrivkinfish@ctcnet.us::be2c664b-ef01-4462-bf07-a64d355209df" providerId="AD"/>
  <p188:author id="{906315F8-B04F-CF92-4EBA-A13201763175}" name="Sam Waddoups" initials="" userId="S::SWaddoups@ctcnet.us::235eb084-7817-46d6-a263-88943f55e0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91C"/>
    <a:srgbClr val="496933"/>
    <a:srgbClr val="878B2F"/>
    <a:srgbClr val="878B2C"/>
    <a:srgbClr val="FFC000"/>
    <a:srgbClr val="C00000"/>
    <a:srgbClr val="FBAD22"/>
    <a:srgbClr val="437AB4"/>
    <a:srgbClr val="2A3C50"/>
    <a:srgbClr val="699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E946D-88FC-435F-8143-EC27632D4D57}" v="31" dt="2025-03-28T15:50:32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Waddoups" userId="235eb084-7817-46d6-a263-88943f55e051" providerId="ADAL" clId="{50CE946D-88FC-435F-8143-EC27632D4D57}"/>
    <pc:docChg chg="custSel delSld modSld modSection">
      <pc:chgData name="Sam Waddoups" userId="235eb084-7817-46d6-a263-88943f55e051" providerId="ADAL" clId="{50CE946D-88FC-435F-8143-EC27632D4D57}" dt="2025-03-28T15:50:32.715" v="717" actId="20577"/>
      <pc:docMkLst>
        <pc:docMk/>
      </pc:docMkLst>
      <pc:sldChg chg="del">
        <pc:chgData name="Sam Waddoups" userId="235eb084-7817-46d6-a263-88943f55e051" providerId="ADAL" clId="{50CE946D-88FC-435F-8143-EC27632D4D57}" dt="2025-03-12T16:17:31.766" v="0" actId="47"/>
        <pc:sldMkLst>
          <pc:docMk/>
          <pc:sldMk cId="1751949943" sldId="269"/>
        </pc:sldMkLst>
      </pc:sldChg>
      <pc:sldChg chg="modSp mod">
        <pc:chgData name="Sam Waddoups" userId="235eb084-7817-46d6-a263-88943f55e051" providerId="ADAL" clId="{50CE946D-88FC-435F-8143-EC27632D4D57}" dt="2025-03-28T15:45:52.810" v="690" actId="20577"/>
        <pc:sldMkLst>
          <pc:docMk/>
          <pc:sldMk cId="2891172213" sldId="2147477731"/>
        </pc:sldMkLst>
        <pc:spChg chg="mod">
          <ac:chgData name="Sam Waddoups" userId="235eb084-7817-46d6-a263-88943f55e051" providerId="ADAL" clId="{50CE946D-88FC-435F-8143-EC27632D4D57}" dt="2025-03-28T15:45:52.810" v="690" actId="20577"/>
          <ac:spMkLst>
            <pc:docMk/>
            <pc:sldMk cId="2891172213" sldId="2147477731"/>
            <ac:spMk id="3" creationId="{C97209D4-8773-FF4F-6A99-7B080D23EDBF}"/>
          </ac:spMkLst>
        </pc:spChg>
      </pc:sldChg>
      <pc:sldChg chg="modSp mod">
        <pc:chgData name="Sam Waddoups" userId="235eb084-7817-46d6-a263-88943f55e051" providerId="ADAL" clId="{50CE946D-88FC-435F-8143-EC27632D4D57}" dt="2025-03-17T19:45:50.909" v="679" actId="20577"/>
        <pc:sldMkLst>
          <pc:docMk/>
          <pc:sldMk cId="2077670386" sldId="2147477753"/>
        </pc:sldMkLst>
        <pc:spChg chg="mod">
          <ac:chgData name="Sam Waddoups" userId="235eb084-7817-46d6-a263-88943f55e051" providerId="ADAL" clId="{50CE946D-88FC-435F-8143-EC27632D4D57}" dt="2025-03-17T19:45:50.909" v="679" actId="20577"/>
          <ac:spMkLst>
            <pc:docMk/>
            <pc:sldMk cId="2077670386" sldId="2147477753"/>
            <ac:spMk id="7" creationId="{6A83DB2C-33B0-5F74-0811-5BC4A48D9F74}"/>
          </ac:spMkLst>
        </pc:spChg>
      </pc:sldChg>
      <pc:sldChg chg="modSp mod">
        <pc:chgData name="Sam Waddoups" userId="235eb084-7817-46d6-a263-88943f55e051" providerId="ADAL" clId="{50CE946D-88FC-435F-8143-EC27632D4D57}" dt="2025-03-28T15:50:32.715" v="717" actId="20577"/>
        <pc:sldMkLst>
          <pc:docMk/>
          <pc:sldMk cId="590466092" sldId="2147477755"/>
        </pc:sldMkLst>
        <pc:spChg chg="mod">
          <ac:chgData name="Sam Waddoups" userId="235eb084-7817-46d6-a263-88943f55e051" providerId="ADAL" clId="{50CE946D-88FC-435F-8143-EC27632D4D57}" dt="2025-03-28T15:50:32.715" v="717" actId="20577"/>
          <ac:spMkLst>
            <pc:docMk/>
            <pc:sldMk cId="590466092" sldId="2147477755"/>
            <ac:spMk id="3" creationId="{4B12F736-A12E-2E39-E888-A33A91D0A2A8}"/>
          </ac:spMkLst>
        </pc:spChg>
      </pc:sldChg>
      <pc:sldChg chg="addSp modSp mod modCm">
        <pc:chgData name="Sam Waddoups" userId="235eb084-7817-46d6-a263-88943f55e051" providerId="ADAL" clId="{50CE946D-88FC-435F-8143-EC27632D4D57}" dt="2025-03-17T17:26:29.063" v="613" actId="20577"/>
        <pc:sldMkLst>
          <pc:docMk/>
          <pc:sldMk cId="1487475062" sldId="2147477756"/>
        </pc:sldMkLst>
        <pc:spChg chg="mod">
          <ac:chgData name="Sam Waddoups" userId="235eb084-7817-46d6-a263-88943f55e051" providerId="ADAL" clId="{50CE946D-88FC-435F-8143-EC27632D4D57}" dt="2025-03-17T17:26:29.063" v="613" actId="20577"/>
          <ac:spMkLst>
            <pc:docMk/>
            <pc:sldMk cId="1487475062" sldId="2147477756"/>
            <ac:spMk id="3" creationId="{79828D16-3D67-22BE-EC6B-E663C50BE2EC}"/>
          </ac:spMkLst>
        </pc:spChg>
        <pc:spChg chg="add mod">
          <ac:chgData name="Sam Waddoups" userId="235eb084-7817-46d6-a263-88943f55e051" providerId="ADAL" clId="{50CE946D-88FC-435F-8143-EC27632D4D57}" dt="2025-03-17T17:09:12.940" v="472" actId="948"/>
          <ac:spMkLst>
            <pc:docMk/>
            <pc:sldMk cId="1487475062" sldId="2147477756"/>
            <ac:spMk id="6" creationId="{F4CE5875-1D6E-C4C5-24F4-87350FB3E4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 Waddoups" userId="235eb084-7817-46d6-a263-88943f55e051" providerId="ADAL" clId="{50CE946D-88FC-435F-8143-EC27632D4D57}" dt="2025-03-17T17:26:29.063" v="613" actId="20577"/>
              <pc2:cmMkLst xmlns:pc2="http://schemas.microsoft.com/office/powerpoint/2019/9/main/command">
                <pc:docMk/>
                <pc:sldMk cId="1487475062" sldId="2147477756"/>
                <pc2:cmMk id="{7C5C3C4C-54FF-403A-9D3C-F15B8F146DA8}"/>
              </pc2:cmMkLst>
            </pc226:cmChg>
          </p:ext>
        </pc:extLst>
      </pc:sldChg>
    </pc:docChg>
  </pc:docChgLst>
  <pc:docChgLst>
    <pc:chgData name="Freny Cooper" userId="03bdb53e-6174-44a1-9005-892153dc7d24" providerId="ADAL" clId="{8B3904D0-CADB-3C47-8761-EA6A3BC3EFE8}"/>
    <pc:docChg chg="modSld">
      <pc:chgData name="Freny Cooper" userId="03bdb53e-6174-44a1-9005-892153dc7d24" providerId="ADAL" clId="{8B3904D0-CADB-3C47-8761-EA6A3BC3EFE8}" dt="2025-03-12T21:17:20.600" v="280" actId="20577"/>
      <pc:docMkLst>
        <pc:docMk/>
      </pc:docMkLst>
      <pc:sldChg chg="modSp mod">
        <pc:chgData name="Freny Cooper" userId="03bdb53e-6174-44a1-9005-892153dc7d24" providerId="ADAL" clId="{8B3904D0-CADB-3C47-8761-EA6A3BC3EFE8}" dt="2025-03-12T20:45:03.296" v="89" actId="20577"/>
        <pc:sldMkLst>
          <pc:docMk/>
          <pc:sldMk cId="1683950899" sldId="270"/>
        </pc:sldMkLst>
        <pc:spChg chg="mod">
          <ac:chgData name="Freny Cooper" userId="03bdb53e-6174-44a1-9005-892153dc7d24" providerId="ADAL" clId="{8B3904D0-CADB-3C47-8761-EA6A3BC3EFE8}" dt="2025-03-12T20:45:03.296" v="89" actId="20577"/>
          <ac:spMkLst>
            <pc:docMk/>
            <pc:sldMk cId="1683950899" sldId="270"/>
            <ac:spMk id="3" creationId="{C7B121FE-A9AF-4086-AE31-0A61BC2C2516}"/>
          </ac:spMkLst>
        </pc:spChg>
      </pc:sldChg>
      <pc:sldChg chg="modSp mod">
        <pc:chgData name="Freny Cooper" userId="03bdb53e-6174-44a1-9005-892153dc7d24" providerId="ADAL" clId="{8B3904D0-CADB-3C47-8761-EA6A3BC3EFE8}" dt="2025-03-12T20:41:37.384" v="6" actId="20577"/>
        <pc:sldMkLst>
          <pc:docMk/>
          <pc:sldMk cId="2891172213" sldId="2147477731"/>
        </pc:sldMkLst>
        <pc:spChg chg="mod">
          <ac:chgData name="Freny Cooper" userId="03bdb53e-6174-44a1-9005-892153dc7d24" providerId="ADAL" clId="{8B3904D0-CADB-3C47-8761-EA6A3BC3EFE8}" dt="2025-03-12T20:41:37.384" v="6" actId="20577"/>
          <ac:spMkLst>
            <pc:docMk/>
            <pc:sldMk cId="2891172213" sldId="2147477731"/>
            <ac:spMk id="3" creationId="{C97209D4-8773-FF4F-6A99-7B080D23EDBF}"/>
          </ac:spMkLst>
        </pc:spChg>
      </pc:sldChg>
      <pc:sldChg chg="modSp mod">
        <pc:chgData name="Freny Cooper" userId="03bdb53e-6174-44a1-9005-892153dc7d24" providerId="ADAL" clId="{8B3904D0-CADB-3C47-8761-EA6A3BC3EFE8}" dt="2025-03-12T20:42:57.564" v="64" actId="20577"/>
        <pc:sldMkLst>
          <pc:docMk/>
          <pc:sldMk cId="340768618" sldId="2147477749"/>
        </pc:sldMkLst>
        <pc:spChg chg="mod">
          <ac:chgData name="Freny Cooper" userId="03bdb53e-6174-44a1-9005-892153dc7d24" providerId="ADAL" clId="{8B3904D0-CADB-3C47-8761-EA6A3BC3EFE8}" dt="2025-03-12T20:42:57.564" v="64" actId="20577"/>
          <ac:spMkLst>
            <pc:docMk/>
            <pc:sldMk cId="340768618" sldId="2147477749"/>
            <ac:spMk id="3" creationId="{D0E2CEC0-D3A9-E3FC-147A-6515AD27CBE3}"/>
          </ac:spMkLst>
        </pc:spChg>
      </pc:sldChg>
      <pc:sldChg chg="modSp mod">
        <pc:chgData name="Freny Cooper" userId="03bdb53e-6174-44a1-9005-892153dc7d24" providerId="ADAL" clId="{8B3904D0-CADB-3C47-8761-EA6A3BC3EFE8}" dt="2025-03-12T20:44:52.582" v="77" actId="20577"/>
        <pc:sldMkLst>
          <pc:docMk/>
          <pc:sldMk cId="2153929523" sldId="2147477752"/>
        </pc:sldMkLst>
        <pc:spChg chg="mod">
          <ac:chgData name="Freny Cooper" userId="03bdb53e-6174-44a1-9005-892153dc7d24" providerId="ADAL" clId="{8B3904D0-CADB-3C47-8761-EA6A3BC3EFE8}" dt="2025-03-12T20:44:52.582" v="77" actId="20577"/>
          <ac:spMkLst>
            <pc:docMk/>
            <pc:sldMk cId="2153929523" sldId="2147477752"/>
            <ac:spMk id="2" creationId="{07D51289-B651-B9B1-CB30-0F77DDAA42DB}"/>
          </ac:spMkLst>
        </pc:spChg>
      </pc:sldChg>
      <pc:sldChg chg="modSp mod">
        <pc:chgData name="Freny Cooper" userId="03bdb53e-6174-44a1-9005-892153dc7d24" providerId="ADAL" clId="{8B3904D0-CADB-3C47-8761-EA6A3BC3EFE8}" dt="2025-03-12T21:12:37.057" v="165" actId="20577"/>
        <pc:sldMkLst>
          <pc:docMk/>
          <pc:sldMk cId="2077670386" sldId="2147477753"/>
        </pc:sldMkLst>
        <pc:spChg chg="mod">
          <ac:chgData name="Freny Cooper" userId="03bdb53e-6174-44a1-9005-892153dc7d24" providerId="ADAL" clId="{8B3904D0-CADB-3C47-8761-EA6A3BC3EFE8}" dt="2025-03-12T21:12:37.057" v="165" actId="20577"/>
          <ac:spMkLst>
            <pc:docMk/>
            <pc:sldMk cId="2077670386" sldId="2147477753"/>
            <ac:spMk id="7" creationId="{6A83DB2C-33B0-5F74-0811-5BC4A48D9F74}"/>
          </ac:spMkLst>
        </pc:spChg>
      </pc:sldChg>
      <pc:sldChg chg="modSp mod">
        <pc:chgData name="Freny Cooper" userId="03bdb53e-6174-44a1-9005-892153dc7d24" providerId="ADAL" clId="{8B3904D0-CADB-3C47-8761-EA6A3BC3EFE8}" dt="2025-03-12T21:16:17.213" v="261" actId="20577"/>
        <pc:sldMkLst>
          <pc:docMk/>
          <pc:sldMk cId="590466092" sldId="2147477755"/>
        </pc:sldMkLst>
        <pc:spChg chg="mod">
          <ac:chgData name="Freny Cooper" userId="03bdb53e-6174-44a1-9005-892153dc7d24" providerId="ADAL" clId="{8B3904D0-CADB-3C47-8761-EA6A3BC3EFE8}" dt="2025-03-12T21:16:17.213" v="261" actId="20577"/>
          <ac:spMkLst>
            <pc:docMk/>
            <pc:sldMk cId="590466092" sldId="2147477755"/>
            <ac:spMk id="3" creationId="{4B12F736-A12E-2E39-E888-A33A91D0A2A8}"/>
          </ac:spMkLst>
        </pc:spChg>
      </pc:sldChg>
      <pc:sldChg chg="modSp mod">
        <pc:chgData name="Freny Cooper" userId="03bdb53e-6174-44a1-9005-892153dc7d24" providerId="ADAL" clId="{8B3904D0-CADB-3C47-8761-EA6A3BC3EFE8}" dt="2025-03-12T21:17:20.600" v="280" actId="20577"/>
        <pc:sldMkLst>
          <pc:docMk/>
          <pc:sldMk cId="3347055491" sldId="2147477757"/>
        </pc:sldMkLst>
        <pc:spChg chg="mod">
          <ac:chgData name="Freny Cooper" userId="03bdb53e-6174-44a1-9005-892153dc7d24" providerId="ADAL" clId="{8B3904D0-CADB-3C47-8761-EA6A3BC3EFE8}" dt="2025-03-12T21:17:20.600" v="280" actId="20577"/>
          <ac:spMkLst>
            <pc:docMk/>
            <pc:sldMk cId="3347055491" sldId="2147477757"/>
            <ac:spMk id="3" creationId="{AA25F10B-6783-C71E-4312-7BE47B68F5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8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7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5FCE-838D-8142-A6F1-361DD4CD8CC4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014-4F61-9747-B256-ECFCA85AD7D1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EC7-E3E2-D346-8578-F78D7DC7E309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AFA8-C960-1F47-82DB-AF82E9888675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A3CD-C40B-0C4C-9666-045D7DBC8BB4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DA96-1284-F040-BB28-1863D3479E2F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D7C-D37A-E248-A329-0EACCA3C306F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8E4B-8F88-C744-BDB5-E004C4349747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EC17-E5E6-1A4C-9BA9-0E7DCAAACAA2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6F68-7924-9C48-8C41-D8C6DD82ECEE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876A-600A-3840-A61D-41B7F95B120F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4058-645D-5F42-914F-2D51BB746E8E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75E-9D83-8E49-9813-F778B4E636E0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1B04-14F5-C641-A7AB-C56733C54825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58E5-46A9-5E4B-8687-EB62F82112BD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464A-7784-1249-8173-7FF104F37D1C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F17E-90F2-7E46-AE94-F17C38286BF7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9A05-3D5F-9744-8FD3-0B2C6AA7BC18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8AB8-F845-B340-BDF4-DEBC59CCEEA9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8D54-EE7C-C147-81A4-2F6FBB2930CA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493-8EE3-7148-AFC2-D31BC123B16F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2CD-76D2-5B49-9406-633415FA92CD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336-9E73-F049-9352-F768F01BEF85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8271-836E-C341-BEAB-7345E764432D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A404-55E6-6A42-B1A3-96F677EF29FD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9575-A42D-374C-B3BE-DEC33E092A96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AE40-FA0A-AE4A-81C9-7A867374627C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3050-8D73-7C4B-AED7-AFB486C2261C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8FC-0145-3340-A84E-C3239D61E376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997-FC64-6E49-9056-7F571EFECF71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EC89-82D2-C145-99FE-593228BEC263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309-3DF9-FD4F-B306-4F198E86A0C9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CC08-0A32-184D-91AE-F017E5F13156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FCEE-A836-FE45-A18E-063D69BFF338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7AA-CC38-0144-B22C-0A2445F0C626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2388-5844-3C45-BC47-BF134B020D43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F18-7FAE-6743-AADB-6BA5B3BADF73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DDDB-C9FB-C442-BFDC-438CB9D6A209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42F-5402-CE46-A725-A9EF802800C9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1468-6B24-D142-A0CF-30DF5BC4C2DD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4208-C763-194D-BDCC-058B18172E4A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923C-EF00-124E-B2A7-701326A3BABC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832B-B09C-6942-87C4-4105B7AC9FF5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F6F9-827B-7245-BC16-AA276416B49B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2291-A983-3D42-8215-ECBE86E1169A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D34E-77A3-534C-A381-C0298B4821F6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252F-050A-B443-9F7C-1980499BE343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1B66-FE7F-4E46-A8E5-B86F78DD8F6B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7143-56FC-C54F-912B-B5B01BD73977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6ADE-0BF6-0A43-A8E7-BF9BE7DADE8E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8145-4189-9C40-B512-A49877E89191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8E79-8B8B-4349-8DED-B98B750067E5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7FD0-39D9-5E48-80D3-250F91E038DF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4F1-EE3C-094B-A91A-EA95E94D2DBB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809D-084C-E249-981B-3CC3BC952E4E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BB4-8179-6E4B-A154-0F60079CD414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8A0-AE5C-0D47-826F-40D0169ACB04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C8ED-2CA7-724E-B91B-7751575F86F1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673528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69FC-0511-DD46-9CC9-2FDD7C48A06C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08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D51-8F4A-E447-8B00-D66485A7E41D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9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1981-5105-864A-959C-AFF57C99C2A2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15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8627-D6D6-3842-8A73-5D944AF097DD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816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143B-542D-BE46-A0C6-830DF07C3805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0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61FC-638D-BE4A-92CC-4C4AE26428EA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75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F2AB-DDF8-3E4B-963A-E2B0912AF611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7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FB3A-A54C-0340-A4D7-F11B7395745F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F2F2-244E-284D-A715-7CF2F2691E46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935A-9C1F-8146-8CF6-FF3D4044C9BF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1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385-5A37-644A-8481-1027DF374D2D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3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D9BE-2E6B-FD4B-9924-E0CF020D1B68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899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8B91-76B4-A141-90C2-6FE43209D1B9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5415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BDDA-9B34-C14A-AAFF-EC0B17BA175E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53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9353-0EE9-8B4B-A2A9-389CE54F47D8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2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30-EEFC-8749-90F7-92C51DD69C86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39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C194-1C8D-9445-A778-5867A4EB06C2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000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F46D-9AC4-FC4A-A4D1-62ABBA1BD83C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2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383-5A7C-A447-9A90-8D18B60FB637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4133-E12C-8446-B52F-30F729869DA4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36C-22F6-1A4F-8D2A-5A34B4EFCBB4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38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B8C4-E8E2-A047-9B45-081D2CFCE969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5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5AD1-DED4-8C40-869C-EFE88803B28E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F41E-67DE-FC49-A59B-5D79E5A95F6E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22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A5B-4795-5045-92EE-88CD61434911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87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B9D0-A2BB-AE48-A4F6-EF7AACBC999E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9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7AAC-D8DB-7C4D-A9A3-903ADD67ED9B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56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305B-11C7-B946-BC5D-948B75ED8BAC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1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1E3-7F9E-1844-8B67-8D5817D5CB4B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8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6D4-0A6E-E945-9887-7C9D1F859FE7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8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626-6908-574F-895F-2710C8494983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5C0-8FDB-1E4D-ADCA-2596C757288D}" type="datetime4">
              <a:rPr lang="en-US" smtClean="0"/>
              <a:t>March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16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3E10-4E4D-574B-B9A0-4E7E6039D12E}" type="datetime4">
              <a:rPr lang="en-US" smtClean="0"/>
              <a:t>March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40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6F0-0C2B-F641-A9C0-074E95CC7080}" type="datetime4">
              <a:rPr lang="en-US" smtClean="0"/>
              <a:t>March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97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0DB2-61F0-0B43-80FF-B1837327E7D2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49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57A7-E81A-2C40-A3DD-5CF1D387F6B6}" type="datetime4">
              <a:rPr lang="en-US" smtClean="0"/>
              <a:t>March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295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4809-AA75-4D43-BDCE-5EBB5A33ACB5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66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B12E-A670-B046-AD03-A5BFC6010C3E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D67446-AF22-D941-82A3-9A4D7EF7BF9A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38183E-8203-F546-8977-F65E7FA8BAC3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49964B-3F13-7144-A91C-2FB30C070E04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50D7A37-5DE6-4946-970A-DF2041BBF586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AEFF11-5AE0-A743-911F-E99EFC282A08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4BD4E65-3A0E-AF45-8E8F-25F4E337EF8F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1887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BC60C2-0C35-FC47-BF23-98CDE89F9717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7145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35EF2F-C424-2F42-BF88-DF806803DF5E}" type="datetime4">
              <a:rPr lang="en-US" smtClean="0"/>
              <a:t>March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368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c.ca.gov/industries-and-topics/internet-and-phone/broadband-implementation-for-california/bead-program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uc.ca.gov/industries-and-topics/internet-and-phone/broadband-implementation-for-california/bead-program/bead-resour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810750" cy="3090257"/>
          </a:xfrm>
        </p:spPr>
        <p:txBody>
          <a:bodyPr>
            <a:normAutofit/>
          </a:bodyPr>
          <a:lstStyle/>
          <a:p>
            <a:r>
              <a:rPr lang="en-US" sz="4000"/>
              <a:t>California’s BEAD Program: </a:t>
            </a:r>
            <a:br>
              <a:rPr lang="en-US" sz="4000"/>
            </a:br>
            <a:r>
              <a:rPr lang="en-US" sz="4000"/>
              <a:t>Supplemental application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10A6-BF99-D444-8765-3D077C18B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072270"/>
            <a:ext cx="9601200" cy="774050"/>
          </a:xfrm>
        </p:spPr>
        <p:txBody>
          <a:bodyPr/>
          <a:lstStyle/>
          <a:p>
            <a:r>
              <a:rPr lang="en-US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42708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8E07-4442-0756-917A-8E7F2280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F10B-6783-C71E-4312-7BE47B68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Template file names should be descriptive and reference the template file name if possible. Please review these file name guidelines and examples: </a:t>
            </a:r>
          </a:p>
          <a:p>
            <a:pPr lvl="1"/>
            <a:r>
              <a:rPr lang="en-US" sz="2400"/>
              <a:t>[Applicant Organization] – [Template Title].[file extension]</a:t>
            </a:r>
          </a:p>
          <a:p>
            <a:pPr lvl="2"/>
            <a:r>
              <a:rPr lang="en-US" sz="2400"/>
              <a:t>For example: </a:t>
            </a:r>
            <a:r>
              <a:rPr lang="en-US" sz="2400" err="1"/>
              <a:t>HometownInternet</a:t>
            </a:r>
            <a:r>
              <a:rPr lang="en-US" sz="2400"/>
              <a:t> - Past performance and experience.xlsx</a:t>
            </a:r>
          </a:p>
          <a:p>
            <a:pPr lvl="1"/>
            <a:r>
              <a:rPr lang="en-US" sz="2400"/>
              <a:t>[Applicant Organization] – [Question number].[file extension]</a:t>
            </a:r>
          </a:p>
          <a:p>
            <a:pPr lvl="2"/>
            <a:r>
              <a:rPr lang="en-US" sz="2400"/>
              <a:t>For example: </a:t>
            </a:r>
            <a:r>
              <a:rPr lang="en-US" sz="2400" err="1"/>
              <a:t>HometownInternet</a:t>
            </a:r>
            <a:r>
              <a:rPr lang="en-US" sz="2400"/>
              <a:t> - 3-2 Org Charts.pdf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7B447-1384-CDDA-F01C-33CA3EE5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620E0-41B9-7682-909F-25F5B226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CCD6-B7E4-E952-BDA7-2F58802E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94DCB-0FA8-BAA1-860F-005670AEB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68587-180F-A95C-D17C-E5154932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FD0AF-5E3C-FBDA-3DFC-3E271E1E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4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FA0FF-8384-6F4F-8CB5-24690E76E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alphaModFix amt="20000"/>
          </a:blip>
          <a:stretch>
            <a:fillRect/>
          </a:stretch>
        </p:blipFill>
        <p:spPr>
          <a:xfrm>
            <a:off x="8373711" y="1155422"/>
            <a:ext cx="4572268" cy="457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5472F1-D24F-E448-9A57-3E83DE1A4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7579" y="3068053"/>
            <a:ext cx="6692854" cy="10237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Please contact us at: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BEADgrant@cpuc.ca.gov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021408F-41D6-26BB-2D81-C253F5C1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3263" y="6400801"/>
            <a:ext cx="5842207" cy="2091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BEAD Supplemental application 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4347C-A1A2-4E07-5984-25C80E11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6B1CAB-E86E-7442-ACED-7334C166A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20000"/>
          </a:blip>
          <a:stretch>
            <a:fillRect/>
          </a:stretch>
        </p:blipFill>
        <p:spPr>
          <a:xfrm>
            <a:off x="8389934" y="1143571"/>
            <a:ext cx="4570857" cy="45708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5472F1-D24F-E448-9A57-3E83DE1A4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7578" y="2833436"/>
            <a:ext cx="7045453" cy="18468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more information visit:</a:t>
            </a:r>
          </a:p>
        </p:txBody>
      </p:sp>
      <p:sp>
        <p:nvSpPr>
          <p:cNvPr id="3" name="Title 1" descr="link to CPUC BEAD information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967578" y="3642871"/>
            <a:ext cx="6870136" cy="1628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Broadband Equity, Access, and Deployment (BEAD) Program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B19E1BF-1BB9-BDC9-83C0-ADD194B2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3263" y="6400801"/>
            <a:ext cx="5842207" cy="2091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B10A3-4C44-4EE3-4D7E-F196ABF5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26" y="2361394"/>
            <a:ext cx="7574547" cy="2135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1C2F8-329F-AA12-3D20-9B3E0972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7E84-28FA-CF39-0EBC-BD67A503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E318-C7DA-466D-A178-F97547D2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22" y="582891"/>
            <a:ext cx="10958556" cy="13255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21FE-A9AF-4086-AE31-0A61BC2C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22" y="2268501"/>
            <a:ext cx="10958556" cy="306256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/>
              <a:t>Welcome</a:t>
            </a:r>
          </a:p>
          <a:p>
            <a:pPr marL="457200" indent="-457200">
              <a:buAutoNum type="arabicPeriod"/>
            </a:pPr>
            <a:r>
              <a:rPr lang="en-US"/>
              <a:t>Overview of supplemental application forms</a:t>
            </a:r>
          </a:p>
          <a:p>
            <a:pPr marL="457200" indent="-457200">
              <a:buAutoNum type="arabicPeriod"/>
            </a:pPr>
            <a:r>
              <a:rPr lang="en-US"/>
              <a:t>Navigating templates </a:t>
            </a:r>
          </a:p>
          <a:p>
            <a:pPr marL="457200" indent="-457200">
              <a:buAutoNum type="arabicPeriod"/>
            </a:pPr>
            <a:r>
              <a:rPr lang="en-US"/>
              <a:t>Walk-through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8700E-B104-24E5-6691-2BD7B23F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BEAD Supplemental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B92-2CC3-D7F7-FD63-FA664C07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5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9F64-FD03-6D09-A446-8D83F7A8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supplemental application forms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57BA3-C4DA-5A99-4009-5214A5680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00D77-7D3F-BB4F-FE45-84151EE9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3330E-1DDB-5567-597B-7F489973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6503-137B-18BE-72C5-D00A841E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0972800" cy="1325563"/>
          </a:xfrm>
        </p:spPr>
        <p:txBody>
          <a:bodyPr/>
          <a:lstStyle/>
          <a:p>
            <a:r>
              <a:rPr lang="en-US"/>
              <a:t>Required application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D4-8773-FF4F-6A99-7B080D23E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83567"/>
            <a:ext cx="10972799" cy="4293395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/>
              <a:t>In the BEAD application, there will be several questions that require an applicant to fill out and upload a supplemental form.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/>
              <a:t>For most of these questions, the CPUC has provided a </a:t>
            </a:r>
            <a:r>
              <a:rPr lang="en-US" sz="2200" b="1"/>
              <a:t>template that applicants must fill out completely and upload.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/>
              <a:t>In a few cases, they are standardized documents and the CPUC will provide </a:t>
            </a:r>
            <a:r>
              <a:rPr lang="en-US" sz="2200" b="1"/>
              <a:t>examples or explanatory references</a:t>
            </a:r>
            <a:r>
              <a:rPr lang="en-US" sz="2200"/>
              <a:t> (for example, for financials or a logical network diagram) in the portal and/or the application guide.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56740-73E0-87CA-1D68-66B665CD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09A59-3E80-0BFF-50E4-DAA51574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CC82-77E4-EE83-47FA-C3BC8989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Prequalification Application templates published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CEC0-D3A9-E3FC-147A-6515AD27C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CPUC has published some preliminary templates on its website to help applicants prepare as part of the BEAD application process.</a:t>
            </a:r>
          </a:p>
          <a:p>
            <a:pPr marL="0" indent="0">
              <a:buNone/>
            </a:pPr>
            <a:r>
              <a:rPr lang="en-US"/>
              <a:t>They include:</a:t>
            </a:r>
          </a:p>
          <a:p>
            <a:r>
              <a:rPr lang="en-US"/>
              <a:t>Past Performance and Experience</a:t>
            </a:r>
          </a:p>
          <a:p>
            <a:r>
              <a:rPr lang="en-US"/>
              <a:t>Other Public Funding</a:t>
            </a:r>
          </a:p>
          <a:p>
            <a:r>
              <a:rPr lang="en-US"/>
              <a:t>Service Pricing in Non-Grant Funded Areas</a:t>
            </a:r>
          </a:p>
          <a:p>
            <a:r>
              <a:rPr lang="en-US"/>
              <a:t>Ownership Information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Templates will be displayed on the </a:t>
            </a:r>
            <a:r>
              <a:rPr lang="en-US">
                <a:hlinkClick r:id="rId2"/>
              </a:rPr>
              <a:t>BEAD Resources page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D69E7-A9C2-41FC-AB2E-B4BF4CC0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D3EC7-AE86-A8F3-DCA8-3CD982AC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EC76-FE93-4360-CD2D-57C40B11F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8A6D-0A93-B57E-1E0F-9D1D6678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Application templates published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28D16-3D67-22BE-EC6B-E663C50B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Published templates for the Project Application include:</a:t>
            </a:r>
          </a:p>
          <a:p>
            <a:r>
              <a:rPr lang="en-US"/>
              <a:t>Partners template</a:t>
            </a:r>
          </a:p>
          <a:p>
            <a:r>
              <a:rPr lang="en-US"/>
              <a:t>90 percent proposal locations list</a:t>
            </a:r>
          </a:p>
          <a:p>
            <a:r>
              <a:rPr lang="en-US"/>
              <a:t>Match-eligible federal sources</a:t>
            </a:r>
          </a:p>
          <a:p>
            <a:r>
              <a:rPr lang="en-US"/>
              <a:t>In-kind matching funds</a:t>
            </a:r>
          </a:p>
          <a:p>
            <a:r>
              <a:rPr lang="en-US"/>
              <a:t>Locations list</a:t>
            </a:r>
          </a:p>
          <a:p>
            <a:r>
              <a:rPr lang="en-US"/>
              <a:t>Logical network diagram sample</a:t>
            </a:r>
          </a:p>
          <a:p>
            <a:r>
              <a:rPr lang="en-US"/>
              <a:t>Technical specifications</a:t>
            </a:r>
          </a:p>
          <a:p>
            <a:r>
              <a:rPr lang="en-US"/>
              <a:t>Fixed wireless design</a:t>
            </a:r>
          </a:p>
          <a:p>
            <a:r>
              <a:rPr lang="en-US"/>
              <a:t>Alternative technology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811C7-FF4F-02E2-CF76-25CDF493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5E5EC-5752-DC2A-D3CB-AE453FA7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E5875-1D6E-C4C5-24F4-87350FB3E418}"/>
              </a:ext>
            </a:extLst>
          </p:cNvPr>
          <p:cNvSpPr txBox="1"/>
          <p:nvPr/>
        </p:nvSpPr>
        <p:spPr>
          <a:xfrm>
            <a:off x="6692349" y="2226365"/>
            <a:ext cx="489005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Project timeline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Project costs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Professional Engineer Certification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Letter of Commitment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Surety Bond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Pro forma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Budget narrative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Certification and licenses</a:t>
            </a:r>
          </a:p>
        </p:txBody>
      </p:sp>
    </p:spTree>
    <p:extLst>
      <p:ext uri="{BB962C8B-B14F-4D97-AF65-F5344CB8AC3E}">
        <p14:creationId xmlns:p14="http://schemas.microsoft.com/office/powerpoint/2010/main" val="148747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1289-B651-B9B1-CB30-0F77DDAA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templates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96E6C2-9E8E-E871-F0C2-097251334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2E82A-73DD-BD36-8605-15D001E1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1D253-1F0C-470D-1B66-EE2EB326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D0AE-5AE2-FC39-E8D5-C579D0FD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Downloading a template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3FC7-6E80-F7DF-06BA-FEB6F4DC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2ABBF-D19C-F34D-988B-C0E390B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3DB2C-33B0-5F74-0811-5BC4A48D9F74}"/>
              </a:ext>
            </a:extLst>
          </p:cNvPr>
          <p:cNvSpPr txBox="1"/>
          <p:nvPr/>
        </p:nvSpPr>
        <p:spPr>
          <a:xfrm>
            <a:off x="609600" y="1871762"/>
            <a:ext cx="10590306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200">
                <a:solidFill>
                  <a:schemeClr val="tx2"/>
                </a:solidFill>
              </a:rPr>
              <a:t>Each application question that requires a template upload will contain a </a:t>
            </a:r>
            <a:r>
              <a:rPr lang="en-US" sz="2200" b="1">
                <a:solidFill>
                  <a:schemeClr val="tx2"/>
                </a:solidFill>
              </a:rPr>
              <a:t>link in the portal to view and download the associated template</a:t>
            </a:r>
            <a:r>
              <a:rPr lang="en-US" sz="2200">
                <a:solidFill>
                  <a:schemeClr val="tx2"/>
                </a:solidFill>
              </a:rPr>
              <a:t>. Applicants must use the portal-linked version of the template to fill out and submit information for the application.</a:t>
            </a:r>
          </a:p>
          <a:p>
            <a:pPr>
              <a:spcBef>
                <a:spcPts val="1000"/>
              </a:spcBef>
            </a:pPr>
            <a:r>
              <a:rPr lang="en-US" sz="2200">
                <a:solidFill>
                  <a:schemeClr val="tx2"/>
                </a:solidFill>
              </a:rPr>
              <a:t>Templates published in other locations can be used for information and preparation purposes, but final versions of the templates will be linked in the portal.</a:t>
            </a:r>
          </a:p>
        </p:txBody>
      </p:sp>
    </p:spTree>
    <p:extLst>
      <p:ext uri="{BB962C8B-B14F-4D97-AF65-F5344CB8AC3E}">
        <p14:creationId xmlns:p14="http://schemas.microsoft.com/office/powerpoint/2010/main" val="20776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199B5-E11A-212F-7DD1-8D0B1CE55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7771-D9EE-2569-6A18-DDC08584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Filling out and uploading 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F736-A12E-2E39-E888-A33A91D0A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Grant rules require that templates be </a:t>
            </a:r>
            <a:r>
              <a:rPr lang="en-US" b="1"/>
              <a:t>filled out completely with no empty cells</a:t>
            </a:r>
            <a:r>
              <a:rPr lang="en-US"/>
              <a:t>. Template information is used for project evaluation and required reporting.</a:t>
            </a:r>
          </a:p>
          <a:p>
            <a:pPr marL="0" indent="0">
              <a:buNone/>
            </a:pPr>
            <a:r>
              <a:rPr lang="en-US"/>
              <a:t>The application guide and portal will indicate the </a:t>
            </a:r>
            <a:r>
              <a:rPr lang="en-US" b="1"/>
              <a:t>file type needed </a:t>
            </a:r>
            <a:r>
              <a:rPr lang="en-US"/>
              <a:t>for upload (e.g., .pdf, .xlsx, or .docx).</a:t>
            </a:r>
          </a:p>
          <a:p>
            <a:pPr marL="0" indent="0">
              <a:buNone/>
            </a:pPr>
            <a:r>
              <a:rPr lang="en-US"/>
              <a:t>Some templates will be downloaded as .docx files but will need to be saved and uploaded to the portal as PDF files.</a:t>
            </a:r>
          </a:p>
          <a:p>
            <a:pPr marL="0" indent="0">
              <a:buNone/>
            </a:pPr>
            <a:r>
              <a:rPr lang="en-US"/>
              <a:t>An upcoming instructional video will demonstrate the full process of downloading and uploading a template in the portal.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ED8CD-DFF7-D12B-DE1A-C1B362C4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BEAD Supplemental application 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94F69-F0CB-810C-0B9C-489E5DC4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6092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42B3F9DE-34D3-0544-A1FF-31CDC3CA3173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93975196-1B58-A242-BF28-054A47156472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13759816-E946-AB4D-B3B6-B3339BECED0A}"/>
    </a:ext>
  </a:extLst>
</a:theme>
</file>

<file path=ppt/theme/theme4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C7450548-8A04-7646-8387-060C2CC7328B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17DE3711-15D5-924B-8C05-E92961CE8BA5}"/>
    </a:ext>
  </a:extLst>
</a:theme>
</file>

<file path=ppt/theme/theme6.xml><?xml version="1.0" encoding="utf-8"?>
<a:theme xmlns:a="http://schemas.openxmlformats.org/drawingml/2006/main" name="1_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17DE3711-15D5-924B-8C05-E92961CE8BA5}"/>
    </a:ext>
  </a:extLst>
</a:theme>
</file>

<file path=ppt/theme/theme7.xml><?xml version="1.0" encoding="utf-8"?>
<a:theme xmlns:a="http://schemas.openxmlformats.org/drawingml/2006/main" name="1_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42B3F9DE-34D3-0544-A1FF-31CDC3CA3173}"/>
    </a:ext>
  </a:extLst>
</a:theme>
</file>

<file path=ppt/theme/theme8.xml><?xml version="1.0" encoding="utf-8"?>
<a:theme xmlns:a="http://schemas.openxmlformats.org/drawingml/2006/main" name="1_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0920" id="{01D2FC12-8E3A-5342-ACA3-330D06A65749}" vid="{C7450548-8A04-7646-8387-060C2CC7328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6a949-424e-4a35-8e5c-f13c5e73e50f">
      <Terms xmlns="http://schemas.microsoft.com/office/infopath/2007/PartnerControls"/>
    </lcf76f155ced4ddcb4097134ff3c332f>
    <TaxCatchAll xmlns="17c0e9e2-db86-4813-ad0c-b927f8c7be1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BB74D5BDA2D47B681CE3EC1342E1D" ma:contentTypeVersion="14" ma:contentTypeDescription="Create a new document." ma:contentTypeScope="" ma:versionID="b122191b0b1fd2a57ad838a77f701f73">
  <xsd:schema xmlns:xsd="http://www.w3.org/2001/XMLSchema" xmlns:xs="http://www.w3.org/2001/XMLSchema" xmlns:p="http://schemas.microsoft.com/office/2006/metadata/properties" xmlns:ns2="f566a949-424e-4a35-8e5c-f13c5e73e50f" xmlns:ns3="17c0e9e2-db86-4813-ad0c-b927f8c7be1a" targetNamespace="http://schemas.microsoft.com/office/2006/metadata/properties" ma:root="true" ma:fieldsID="216276e4b38855092053bc228ac2b618" ns2:_="" ns3:_="">
    <xsd:import namespace="f566a949-424e-4a35-8e5c-f13c5e73e50f"/>
    <xsd:import namespace="17c0e9e2-db86-4813-ad0c-b927f8c7b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6a949-424e-4a35-8e5c-f13c5e73e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ebd095d-6624-44e3-a3f6-44facda85b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0e9e2-db86-4813-ad0c-b927f8c7b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8f94e4-a53b-4c23-bf07-fafe7122d507}" ma:internalName="TaxCatchAll" ma:showField="CatchAllData" ma:web="17c0e9e2-db86-4813-ad0c-b927f8c7be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F59107-6E87-4EE9-AEB9-3741D559F35F}">
  <ds:schemaRefs>
    <ds:schemaRef ds:uri="17c0e9e2-db86-4813-ad0c-b927f8c7be1a"/>
    <ds:schemaRef ds:uri="f566a949-424e-4a35-8e5c-f13c5e73e5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61CC2-12AA-49AB-AF50-08EC4D678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D48FF-19AA-4294-B169-00C89631FD3E}">
  <ds:schemaRefs>
    <ds:schemaRef ds:uri="17c0e9e2-db86-4813-ad0c-b927f8c7be1a"/>
    <ds:schemaRef ds:uri="f566a949-424e-4a35-8e5c-f13c5e73e5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CPUC White</Template>
  <Application>Microsoft Office PowerPoint</Application>
  <PresentationFormat>Widescreen</PresentationFormat>
  <Slides>14</Slides>
  <Notes>2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CPUC White</vt:lpstr>
      <vt:lpstr>CPUC Pale Gold</vt:lpstr>
      <vt:lpstr>CPUC Dark Blue</vt:lpstr>
      <vt:lpstr>CPUC Blue</vt:lpstr>
      <vt:lpstr>CPUC Gold</vt:lpstr>
      <vt:lpstr>1_CPUC Gold</vt:lpstr>
      <vt:lpstr>1_CPUC White</vt:lpstr>
      <vt:lpstr>1_CPUC Blue</vt:lpstr>
      <vt:lpstr>California’s BEAD Program:  Supplemental application forms</vt:lpstr>
      <vt:lpstr>Agenda</vt:lpstr>
      <vt:lpstr>Overview of supplemental application forms</vt:lpstr>
      <vt:lpstr>Required application forms</vt:lpstr>
      <vt:lpstr>Prequalification Application templates published</vt:lpstr>
      <vt:lpstr>Project Application templates published</vt:lpstr>
      <vt:lpstr>Navigating templates</vt:lpstr>
      <vt:lpstr>Downloading a template</vt:lpstr>
      <vt:lpstr>Filling out and uploading a template</vt:lpstr>
      <vt:lpstr>File naming</vt:lpstr>
      <vt:lpstr>Demonstration</vt:lpstr>
      <vt:lpstr>Questions? Please contact us at: BEADgrant@cpuc.ca.gov</vt:lpstr>
      <vt:lpstr>For more information visit: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Presentation</dc:title>
  <dc:creator>Walker, Jill</dc:creator>
  <cp:revision>1</cp:revision>
  <dcterms:created xsi:type="dcterms:W3CDTF">2020-09-24T16:50:52Z</dcterms:created>
  <dcterms:modified xsi:type="dcterms:W3CDTF">2025-03-28T15:50:32Z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0x010100DE1BB74D5BDA2D47B681CE3EC1342E1D</vt:lpwstr>
  </property>
</Properties>
</file>