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44"/>
  </p:notesMasterIdLst>
  <p:sldIdLst>
    <p:sldId id="256" r:id="rId9"/>
    <p:sldId id="312" r:id="rId10"/>
    <p:sldId id="438" r:id="rId11"/>
    <p:sldId id="442" r:id="rId12"/>
    <p:sldId id="313" r:id="rId13"/>
    <p:sldId id="295" r:id="rId14"/>
    <p:sldId id="440" r:id="rId15"/>
    <p:sldId id="297" r:id="rId16"/>
    <p:sldId id="307" r:id="rId17"/>
    <p:sldId id="311" r:id="rId18"/>
    <p:sldId id="291" r:id="rId19"/>
    <p:sldId id="265" r:id="rId20"/>
    <p:sldId id="429" r:id="rId21"/>
    <p:sldId id="434" r:id="rId22"/>
    <p:sldId id="459" r:id="rId23"/>
    <p:sldId id="460" r:id="rId24"/>
    <p:sldId id="469" r:id="rId25"/>
    <p:sldId id="427" r:id="rId26"/>
    <p:sldId id="415" r:id="rId27"/>
    <p:sldId id="389" r:id="rId28"/>
    <p:sldId id="451" r:id="rId29"/>
    <p:sldId id="450" r:id="rId30"/>
    <p:sldId id="453" r:id="rId31"/>
    <p:sldId id="445" r:id="rId32"/>
    <p:sldId id="417" r:id="rId33"/>
    <p:sldId id="464" r:id="rId34"/>
    <p:sldId id="467" r:id="rId35"/>
    <p:sldId id="435" r:id="rId36"/>
    <p:sldId id="447" r:id="rId37"/>
    <p:sldId id="468" r:id="rId38"/>
    <p:sldId id="458" r:id="rId39"/>
    <p:sldId id="461" r:id="rId40"/>
    <p:sldId id="410" r:id="rId41"/>
    <p:sldId id="264" r:id="rId42"/>
    <p:sldId id="26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48963D-0AB5-C9D6-6364-3ABB5A92D3E0}" name="Manzo, Tony" initials="TM" userId="S::Tony.Manzo@cpuc.ca.gov::6b44e6f2-dfb3-49aa-8a59-c2093b94ece2" providerId="AD"/>
  <p188:author id="{915DAB48-77C6-5C83-2835-2565B16D124D}" name="Lane, Julie" initials="JL" userId="S::Julie.Lane@cpuc.ca.gov::df1a9224-1b26-4744-b7d0-2fe1bb8e38cc" providerId="AD"/>
  <p188:author id="{43CBD072-EF1B-EEA3-74F2-5617430B9CC5}" name="Perrin, Sarah" initials="PS" userId="S::sarah.perrin@cpuc.ca.gov::009e53bd-7163-41a9-9c8d-c5f7e1d3bfed" providerId="AD"/>
  <p188:author id="{7BA5547C-9420-FD89-C1F8-8D0482090F83}" name="Perrin, Sarah" initials="SP" userId="S::Sarah.Perrin@cpuc.ca.gov::009e53bd-7163-41a9-9c8d-c5f7e1d3bfed" providerId="AD"/>
  <p188:author id="{6354F08E-2C98-47E4-8DAC-1FDAEBB68C4C}" name="Pasimio-Garlitos, Katrina" initials="KP" userId="S::Katrina.Pasimio-Garlitos@cpuc.ca.gov::1491364a-cede-4bd1-9a9d-a431e4277cf1" providerId="AD"/>
  <p188:author id="{E4C81ED6-EE4A-4977-E843-7F35725F8E2D}" name="Cooke, Michelle" initials="CM" userId="S::michelle.cooke@cpuc.ca.gov::aafd8e49-0a0a-4e48-9cd0-62de96c85a7d" providerId="AD"/>
  <p188:author id="{C652D7E1-17F4-DF7A-AB93-3C80124A5B2C}" name="Tran, Ava N." initials="AT" userId="S::ava.tran@cpuc.ca.gov::16dd185a-e6e7-40ca-8c8e-12aea320c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19BAE-2268-4998-802B-A404F3B97219}" v="3" dt="2025-03-28T00:56:27.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Sheet1!$B$6</c:f>
              <c:strCache>
                <c:ptCount val="1"/>
                <c:pt idx="0">
                  <c:v>Number of Claims Filed</c:v>
                </c:pt>
              </c:strCache>
            </c:strRef>
          </c:tx>
          <c:spPr>
            <a:ln w="28575" cap="rnd">
              <a:solidFill>
                <a:schemeClr val="accent1"/>
              </a:solidFill>
              <a:round/>
            </a:ln>
            <a:effectLst/>
          </c:spPr>
          <c:marker>
            <c:symbol val="none"/>
          </c:marker>
          <c:cat>
            <c:numRef>
              <c:f>Sheet1!$A$7:$A$55</c:f>
              <c:numCache>
                <c:formatCode>General</c:formatCode>
                <c:ptCount val="49"/>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pt idx="48">
                  <c:v>2024</c:v>
                </c:pt>
              </c:numCache>
            </c:numRef>
          </c:cat>
          <c:val>
            <c:numRef>
              <c:f>Sheet1!$B$7:$B$55</c:f>
              <c:numCache>
                <c:formatCode>General</c:formatCode>
                <c:ptCount val="49"/>
                <c:pt idx="0">
                  <c:v>2</c:v>
                </c:pt>
                <c:pt idx="1">
                  <c:v>0</c:v>
                </c:pt>
                <c:pt idx="2">
                  <c:v>1</c:v>
                </c:pt>
                <c:pt idx="3">
                  <c:v>1</c:v>
                </c:pt>
                <c:pt idx="4">
                  <c:v>4</c:v>
                </c:pt>
                <c:pt idx="5">
                  <c:v>2</c:v>
                </c:pt>
                <c:pt idx="6">
                  <c:v>3</c:v>
                </c:pt>
                <c:pt idx="7">
                  <c:v>2</c:v>
                </c:pt>
                <c:pt idx="8">
                  <c:v>14</c:v>
                </c:pt>
                <c:pt idx="9">
                  <c:v>14</c:v>
                </c:pt>
                <c:pt idx="10">
                  <c:v>14</c:v>
                </c:pt>
                <c:pt idx="11">
                  <c:v>13</c:v>
                </c:pt>
                <c:pt idx="12">
                  <c:v>7</c:v>
                </c:pt>
                <c:pt idx="13">
                  <c:v>17</c:v>
                </c:pt>
                <c:pt idx="14">
                  <c:v>16</c:v>
                </c:pt>
                <c:pt idx="15">
                  <c:v>27</c:v>
                </c:pt>
                <c:pt idx="16">
                  <c:v>22</c:v>
                </c:pt>
                <c:pt idx="17">
                  <c:v>18</c:v>
                </c:pt>
                <c:pt idx="18">
                  <c:v>28</c:v>
                </c:pt>
                <c:pt idx="19">
                  <c:v>27</c:v>
                </c:pt>
                <c:pt idx="20">
                  <c:v>40</c:v>
                </c:pt>
                <c:pt idx="21">
                  <c:v>40</c:v>
                </c:pt>
                <c:pt idx="22">
                  <c:v>42</c:v>
                </c:pt>
                <c:pt idx="23">
                  <c:v>39</c:v>
                </c:pt>
                <c:pt idx="24">
                  <c:v>37</c:v>
                </c:pt>
                <c:pt idx="25">
                  <c:v>51</c:v>
                </c:pt>
                <c:pt idx="26">
                  <c:v>42</c:v>
                </c:pt>
                <c:pt idx="27">
                  <c:v>40</c:v>
                </c:pt>
                <c:pt idx="28">
                  <c:v>58</c:v>
                </c:pt>
                <c:pt idx="29">
                  <c:v>62</c:v>
                </c:pt>
                <c:pt idx="30">
                  <c:v>105</c:v>
                </c:pt>
                <c:pt idx="31">
                  <c:v>80</c:v>
                </c:pt>
                <c:pt idx="32">
                  <c:v>78</c:v>
                </c:pt>
                <c:pt idx="33">
                  <c:v>59</c:v>
                </c:pt>
                <c:pt idx="34">
                  <c:v>60</c:v>
                </c:pt>
                <c:pt idx="35">
                  <c:v>81</c:v>
                </c:pt>
                <c:pt idx="36">
                  <c:v>113</c:v>
                </c:pt>
                <c:pt idx="37">
                  <c:v>107</c:v>
                </c:pt>
                <c:pt idx="38">
                  <c:v>93</c:v>
                </c:pt>
                <c:pt idx="39">
                  <c:v>93</c:v>
                </c:pt>
                <c:pt idx="40">
                  <c:v>101</c:v>
                </c:pt>
                <c:pt idx="41">
                  <c:v>82</c:v>
                </c:pt>
                <c:pt idx="42">
                  <c:v>129</c:v>
                </c:pt>
                <c:pt idx="43">
                  <c:v>140</c:v>
                </c:pt>
                <c:pt idx="44">
                  <c:v>151</c:v>
                </c:pt>
                <c:pt idx="45">
                  <c:v>187</c:v>
                </c:pt>
                <c:pt idx="46">
                  <c:v>118</c:v>
                </c:pt>
                <c:pt idx="47">
                  <c:v>119</c:v>
                </c:pt>
                <c:pt idx="48">
                  <c:v>129</c:v>
                </c:pt>
              </c:numCache>
            </c:numRef>
          </c:val>
          <c:smooth val="0"/>
          <c:extLst>
            <c:ext xmlns:c16="http://schemas.microsoft.com/office/drawing/2014/chart" uri="{C3380CC4-5D6E-409C-BE32-E72D297353CC}">
              <c16:uniqueId val="{00000000-71B4-4CBB-9BA0-C503A8D02A50}"/>
            </c:ext>
          </c:extLst>
        </c:ser>
        <c:ser>
          <c:idx val="1"/>
          <c:order val="1"/>
          <c:tx>
            <c:strRef>
              <c:f>Sheet1!$C$6</c:f>
              <c:strCache>
                <c:ptCount val="1"/>
                <c:pt idx="0">
                  <c:v>Number of Claims Resolved</c:v>
                </c:pt>
              </c:strCache>
            </c:strRef>
          </c:tx>
          <c:spPr>
            <a:ln w="28575" cap="rnd">
              <a:solidFill>
                <a:schemeClr val="accent2"/>
              </a:solidFill>
              <a:round/>
            </a:ln>
            <a:effectLst/>
          </c:spPr>
          <c:marker>
            <c:symbol val="none"/>
          </c:marker>
          <c:cat>
            <c:numRef>
              <c:f>Sheet1!$A$7:$A$55</c:f>
              <c:numCache>
                <c:formatCode>General</c:formatCode>
                <c:ptCount val="49"/>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pt idx="48">
                  <c:v>2024</c:v>
                </c:pt>
              </c:numCache>
            </c:numRef>
          </c:cat>
          <c:val>
            <c:numRef>
              <c:f>Sheet1!$C$7:$C$55</c:f>
              <c:numCache>
                <c:formatCode>General</c:formatCode>
                <c:ptCount val="49"/>
                <c:pt idx="0">
                  <c:v>0</c:v>
                </c:pt>
                <c:pt idx="1">
                  <c:v>0</c:v>
                </c:pt>
                <c:pt idx="2">
                  <c:v>0</c:v>
                </c:pt>
                <c:pt idx="3">
                  <c:v>0</c:v>
                </c:pt>
                <c:pt idx="4">
                  <c:v>4</c:v>
                </c:pt>
                <c:pt idx="5">
                  <c:v>5</c:v>
                </c:pt>
                <c:pt idx="6">
                  <c:v>3</c:v>
                </c:pt>
                <c:pt idx="7">
                  <c:v>1</c:v>
                </c:pt>
                <c:pt idx="8">
                  <c:v>7</c:v>
                </c:pt>
                <c:pt idx="9">
                  <c:v>12</c:v>
                </c:pt>
                <c:pt idx="10">
                  <c:v>18</c:v>
                </c:pt>
                <c:pt idx="11">
                  <c:v>11</c:v>
                </c:pt>
                <c:pt idx="12">
                  <c:v>0</c:v>
                </c:pt>
                <c:pt idx="13">
                  <c:v>13</c:v>
                </c:pt>
                <c:pt idx="14">
                  <c:v>16</c:v>
                </c:pt>
                <c:pt idx="15">
                  <c:v>28</c:v>
                </c:pt>
                <c:pt idx="16">
                  <c:v>22</c:v>
                </c:pt>
                <c:pt idx="17">
                  <c:v>19</c:v>
                </c:pt>
                <c:pt idx="18">
                  <c:v>22</c:v>
                </c:pt>
                <c:pt idx="19">
                  <c:v>27</c:v>
                </c:pt>
                <c:pt idx="20">
                  <c:v>43</c:v>
                </c:pt>
                <c:pt idx="21">
                  <c:v>13</c:v>
                </c:pt>
                <c:pt idx="22">
                  <c:v>50</c:v>
                </c:pt>
                <c:pt idx="23">
                  <c:v>34</c:v>
                </c:pt>
                <c:pt idx="24">
                  <c:v>52</c:v>
                </c:pt>
                <c:pt idx="25">
                  <c:v>31</c:v>
                </c:pt>
                <c:pt idx="26">
                  <c:v>59</c:v>
                </c:pt>
                <c:pt idx="27">
                  <c:v>47</c:v>
                </c:pt>
                <c:pt idx="28">
                  <c:v>47</c:v>
                </c:pt>
                <c:pt idx="29">
                  <c:v>55</c:v>
                </c:pt>
                <c:pt idx="30">
                  <c:v>96</c:v>
                </c:pt>
                <c:pt idx="31">
                  <c:v>78</c:v>
                </c:pt>
                <c:pt idx="32">
                  <c:v>69</c:v>
                </c:pt>
                <c:pt idx="33">
                  <c:v>81</c:v>
                </c:pt>
                <c:pt idx="34">
                  <c:v>68</c:v>
                </c:pt>
                <c:pt idx="35">
                  <c:v>63</c:v>
                </c:pt>
                <c:pt idx="36">
                  <c:v>48</c:v>
                </c:pt>
                <c:pt idx="37">
                  <c:v>96</c:v>
                </c:pt>
                <c:pt idx="38">
                  <c:v>103</c:v>
                </c:pt>
                <c:pt idx="39">
                  <c:v>158</c:v>
                </c:pt>
                <c:pt idx="40">
                  <c:v>101</c:v>
                </c:pt>
                <c:pt idx="41">
                  <c:v>71</c:v>
                </c:pt>
                <c:pt idx="42">
                  <c:v>96</c:v>
                </c:pt>
                <c:pt idx="43">
                  <c:v>97</c:v>
                </c:pt>
                <c:pt idx="44">
                  <c:v>114</c:v>
                </c:pt>
                <c:pt idx="45">
                  <c:v>115</c:v>
                </c:pt>
                <c:pt idx="46">
                  <c:v>147</c:v>
                </c:pt>
                <c:pt idx="47">
                  <c:v>182</c:v>
                </c:pt>
                <c:pt idx="48">
                  <c:v>172</c:v>
                </c:pt>
              </c:numCache>
            </c:numRef>
          </c:val>
          <c:smooth val="0"/>
          <c:extLst>
            <c:ext xmlns:c16="http://schemas.microsoft.com/office/drawing/2014/chart" uri="{C3380CC4-5D6E-409C-BE32-E72D297353CC}">
              <c16:uniqueId val="{00000001-71B4-4CBB-9BA0-C503A8D02A50}"/>
            </c:ext>
          </c:extLst>
        </c:ser>
        <c:dLbls>
          <c:showLegendKey val="0"/>
          <c:showVal val="0"/>
          <c:showCatName val="0"/>
          <c:showSerName val="0"/>
          <c:showPercent val="0"/>
          <c:showBubbleSize val="0"/>
        </c:dLbls>
        <c:smooth val="0"/>
        <c:axId val="1353047264"/>
        <c:axId val="1353046784"/>
      </c:lineChart>
      <c:catAx>
        <c:axId val="1353047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3046784"/>
        <c:crosses val="autoZero"/>
        <c:auto val="1"/>
        <c:lblAlgn val="ctr"/>
        <c:lblOffset val="100"/>
        <c:noMultiLvlLbl val="0"/>
      </c:catAx>
      <c:valAx>
        <c:axId val="135304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Claims Filed, Decisions Issued</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304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Amount</a:t>
            </a:r>
            <a:r>
              <a:rPr lang="en-US" baseline="0"/>
              <a:t> Requested vs. Amount Awarded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Sheet2!$E$1</c:f>
              <c:strCache>
                <c:ptCount val="1"/>
                <c:pt idx="0">
                  <c:v>Amount Requested (based on claims resolved)</c:v>
                </c:pt>
              </c:strCache>
            </c:strRef>
          </c:tx>
          <c:spPr>
            <a:solidFill>
              <a:schemeClr val="accent1"/>
            </a:solidFill>
            <a:ln>
              <a:noFill/>
            </a:ln>
            <a:effectLst/>
          </c:spPr>
          <c:invertIfNegative val="0"/>
          <c:cat>
            <c:numRef>
              <c:f>Sheet2!$A$2:$A$9</c:f>
              <c:numCache>
                <c:formatCode>General</c:formatCode>
                <c:ptCount val="8"/>
                <c:pt idx="0">
                  <c:v>2017</c:v>
                </c:pt>
                <c:pt idx="1">
                  <c:v>2018</c:v>
                </c:pt>
                <c:pt idx="2">
                  <c:v>2019</c:v>
                </c:pt>
                <c:pt idx="3">
                  <c:v>2020</c:v>
                </c:pt>
                <c:pt idx="4">
                  <c:v>2021</c:v>
                </c:pt>
                <c:pt idx="5">
                  <c:v>2022</c:v>
                </c:pt>
                <c:pt idx="6">
                  <c:v>2023</c:v>
                </c:pt>
                <c:pt idx="7">
                  <c:v>2024</c:v>
                </c:pt>
              </c:numCache>
            </c:numRef>
          </c:cat>
          <c:val>
            <c:numRef>
              <c:f>Sheet2!$E$2:$E$9</c:f>
              <c:numCache>
                <c:formatCode>"$"#,##0.00</c:formatCode>
                <c:ptCount val="8"/>
                <c:pt idx="0">
                  <c:v>7674765.3899999997</c:v>
                </c:pt>
                <c:pt idx="1">
                  <c:v>11944189.369999999</c:v>
                </c:pt>
                <c:pt idx="2">
                  <c:v>12519668</c:v>
                </c:pt>
                <c:pt idx="3">
                  <c:v>14834729.84</c:v>
                </c:pt>
                <c:pt idx="4">
                  <c:v>10364075.76</c:v>
                </c:pt>
                <c:pt idx="5">
                  <c:v>14925804.060000001</c:v>
                </c:pt>
                <c:pt idx="6">
                  <c:v>15908267.83</c:v>
                </c:pt>
                <c:pt idx="7">
                  <c:v>21900059.059999999</c:v>
                </c:pt>
              </c:numCache>
            </c:numRef>
          </c:val>
          <c:extLst>
            <c:ext xmlns:c16="http://schemas.microsoft.com/office/drawing/2014/chart" uri="{C3380CC4-5D6E-409C-BE32-E72D297353CC}">
              <c16:uniqueId val="{00000000-EEDB-4C73-8B66-5012EDD9628C}"/>
            </c:ext>
          </c:extLst>
        </c:ser>
        <c:ser>
          <c:idx val="1"/>
          <c:order val="1"/>
          <c:tx>
            <c:strRef>
              <c:f>Sheet2!$F$1</c:f>
              <c:strCache>
                <c:ptCount val="1"/>
                <c:pt idx="0">
                  <c:v>Amount Awarded (based on claims resolved)</c:v>
                </c:pt>
              </c:strCache>
            </c:strRef>
          </c:tx>
          <c:spPr>
            <a:solidFill>
              <a:schemeClr val="accent2"/>
            </a:solidFill>
            <a:ln>
              <a:noFill/>
            </a:ln>
            <a:effectLst/>
          </c:spPr>
          <c:invertIfNegative val="0"/>
          <c:cat>
            <c:numRef>
              <c:f>Sheet2!$A$2:$A$9</c:f>
              <c:numCache>
                <c:formatCode>General</c:formatCode>
                <c:ptCount val="8"/>
                <c:pt idx="0">
                  <c:v>2017</c:v>
                </c:pt>
                <c:pt idx="1">
                  <c:v>2018</c:v>
                </c:pt>
                <c:pt idx="2">
                  <c:v>2019</c:v>
                </c:pt>
                <c:pt idx="3">
                  <c:v>2020</c:v>
                </c:pt>
                <c:pt idx="4">
                  <c:v>2021</c:v>
                </c:pt>
                <c:pt idx="5">
                  <c:v>2022</c:v>
                </c:pt>
                <c:pt idx="6">
                  <c:v>2023</c:v>
                </c:pt>
                <c:pt idx="7">
                  <c:v>2024</c:v>
                </c:pt>
              </c:numCache>
            </c:numRef>
          </c:cat>
          <c:val>
            <c:numRef>
              <c:f>Sheet2!$F$2:$F$9</c:f>
              <c:numCache>
                <c:formatCode>"$"#,##0.00</c:formatCode>
                <c:ptCount val="8"/>
                <c:pt idx="0">
                  <c:v>6342036.2300000004</c:v>
                </c:pt>
                <c:pt idx="1">
                  <c:v>10168178.390000001</c:v>
                </c:pt>
                <c:pt idx="2">
                  <c:v>11965124.75</c:v>
                </c:pt>
                <c:pt idx="3">
                  <c:v>13041236.439999999</c:v>
                </c:pt>
                <c:pt idx="4">
                  <c:v>9892941.4100000001</c:v>
                </c:pt>
                <c:pt idx="5">
                  <c:v>13216422.66</c:v>
                </c:pt>
                <c:pt idx="6">
                  <c:v>14019388.92</c:v>
                </c:pt>
                <c:pt idx="7">
                  <c:v>18850653.850000001</c:v>
                </c:pt>
              </c:numCache>
            </c:numRef>
          </c:val>
          <c:extLst>
            <c:ext xmlns:c16="http://schemas.microsoft.com/office/drawing/2014/chart" uri="{C3380CC4-5D6E-409C-BE32-E72D297353CC}">
              <c16:uniqueId val="{00000001-EEDB-4C73-8B66-5012EDD9628C}"/>
            </c:ext>
          </c:extLst>
        </c:ser>
        <c:ser>
          <c:idx val="2"/>
          <c:order val="2"/>
          <c:tx>
            <c:strRef>
              <c:f>Sheet2!$G$1</c:f>
              <c:strCache>
                <c:ptCount val="1"/>
                <c:pt idx="0">
                  <c:v>Amount of Awards Disallowed</c:v>
                </c:pt>
              </c:strCache>
            </c:strRef>
          </c:tx>
          <c:spPr>
            <a:solidFill>
              <a:schemeClr val="accent3"/>
            </a:solidFill>
            <a:ln>
              <a:noFill/>
            </a:ln>
            <a:effectLst/>
          </c:spPr>
          <c:invertIfNegative val="0"/>
          <c:cat>
            <c:numRef>
              <c:f>Sheet2!$A$2:$A$9</c:f>
              <c:numCache>
                <c:formatCode>General</c:formatCode>
                <c:ptCount val="8"/>
                <c:pt idx="0">
                  <c:v>2017</c:v>
                </c:pt>
                <c:pt idx="1">
                  <c:v>2018</c:v>
                </c:pt>
                <c:pt idx="2">
                  <c:v>2019</c:v>
                </c:pt>
                <c:pt idx="3">
                  <c:v>2020</c:v>
                </c:pt>
                <c:pt idx="4">
                  <c:v>2021</c:v>
                </c:pt>
                <c:pt idx="5">
                  <c:v>2022</c:v>
                </c:pt>
                <c:pt idx="6">
                  <c:v>2023</c:v>
                </c:pt>
                <c:pt idx="7">
                  <c:v>2024</c:v>
                </c:pt>
              </c:numCache>
            </c:numRef>
          </c:cat>
          <c:val>
            <c:numRef>
              <c:f>Sheet2!$G$2:$G$9</c:f>
            </c:numRef>
          </c:val>
          <c:extLst>
            <c:ext xmlns:c16="http://schemas.microsoft.com/office/drawing/2014/chart" uri="{C3380CC4-5D6E-409C-BE32-E72D297353CC}">
              <c16:uniqueId val="{00000002-EEDB-4C73-8B66-5012EDD9628C}"/>
            </c:ext>
          </c:extLst>
        </c:ser>
        <c:dLbls>
          <c:showLegendKey val="0"/>
          <c:showVal val="0"/>
          <c:showCatName val="0"/>
          <c:showSerName val="0"/>
          <c:showPercent val="0"/>
          <c:showBubbleSize val="0"/>
        </c:dLbls>
        <c:gapWidth val="219"/>
        <c:overlap val="-27"/>
        <c:axId val="594138175"/>
        <c:axId val="594140575"/>
      </c:barChart>
      <c:lineChart>
        <c:grouping val="standard"/>
        <c:varyColors val="0"/>
        <c:ser>
          <c:idx val="3"/>
          <c:order val="3"/>
          <c:tx>
            <c:strRef>
              <c:f>Sheet2!$H$1</c:f>
              <c:strCache>
                <c:ptCount val="1"/>
                <c:pt idx="0">
                  <c:v>Average Claim Reduction</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Sheet2!$A$2:$A$9</c:f>
              <c:numCache>
                <c:formatCode>General</c:formatCode>
                <c:ptCount val="8"/>
                <c:pt idx="0">
                  <c:v>2017</c:v>
                </c:pt>
                <c:pt idx="1">
                  <c:v>2018</c:v>
                </c:pt>
                <c:pt idx="2">
                  <c:v>2019</c:v>
                </c:pt>
                <c:pt idx="3">
                  <c:v>2020</c:v>
                </c:pt>
                <c:pt idx="4">
                  <c:v>2021</c:v>
                </c:pt>
                <c:pt idx="5">
                  <c:v>2022</c:v>
                </c:pt>
                <c:pt idx="6">
                  <c:v>2023</c:v>
                </c:pt>
                <c:pt idx="7">
                  <c:v>2024</c:v>
                </c:pt>
              </c:numCache>
            </c:numRef>
          </c:cat>
          <c:val>
            <c:numRef>
              <c:f>Sheet2!$H$2:$H$9</c:f>
              <c:numCache>
                <c:formatCode>0%</c:formatCode>
                <c:ptCount val="8"/>
                <c:pt idx="0">
                  <c:v>0.17365080133087943</c:v>
                </c:pt>
                <c:pt idx="1">
                  <c:v>0.14869246668683708</c:v>
                </c:pt>
                <c:pt idx="2">
                  <c:v>4.4293766416170138E-2</c:v>
                </c:pt>
                <c:pt idx="3">
                  <c:v>0.12089828526327921</c:v>
                </c:pt>
                <c:pt idx="4">
                  <c:v>4.5458404676887429E-2</c:v>
                </c:pt>
                <c:pt idx="5">
                  <c:v>0.11452524722477164</c:v>
                </c:pt>
                <c:pt idx="6">
                  <c:v>0.1187356744420615</c:v>
                </c:pt>
                <c:pt idx="7">
                  <c:v>0.13924187152397557</c:v>
                </c:pt>
              </c:numCache>
            </c:numRef>
          </c:val>
          <c:smooth val="0"/>
          <c:extLst>
            <c:ext xmlns:c16="http://schemas.microsoft.com/office/drawing/2014/chart" uri="{C3380CC4-5D6E-409C-BE32-E72D297353CC}">
              <c16:uniqueId val="{00000003-EEDB-4C73-8B66-5012EDD9628C}"/>
            </c:ext>
          </c:extLst>
        </c:ser>
        <c:dLbls>
          <c:showLegendKey val="0"/>
          <c:showVal val="0"/>
          <c:showCatName val="0"/>
          <c:showSerName val="0"/>
          <c:showPercent val="0"/>
          <c:showBubbleSize val="0"/>
        </c:dLbls>
        <c:marker val="1"/>
        <c:smooth val="0"/>
        <c:axId val="514691215"/>
        <c:axId val="514690735"/>
      </c:lineChart>
      <c:catAx>
        <c:axId val="594138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4140575"/>
        <c:crosses val="autoZero"/>
        <c:auto val="1"/>
        <c:lblAlgn val="ctr"/>
        <c:lblOffset val="100"/>
        <c:noMultiLvlLbl val="0"/>
      </c:catAx>
      <c:valAx>
        <c:axId val="59414057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4138175"/>
        <c:crosses val="autoZero"/>
        <c:crossBetween val="between"/>
      </c:valAx>
      <c:valAx>
        <c:axId val="514690735"/>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691215"/>
        <c:crosses val="max"/>
        <c:crossBetween val="between"/>
      </c:valAx>
      <c:catAx>
        <c:axId val="514691215"/>
        <c:scaling>
          <c:orientation val="minMax"/>
        </c:scaling>
        <c:delete val="1"/>
        <c:axPos val="b"/>
        <c:numFmt formatCode="General" sourceLinked="1"/>
        <c:majorTickMark val="none"/>
        <c:minorTickMark val="none"/>
        <c:tickLblPos val="nextTo"/>
        <c:crossAx val="5146907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a:t>
            </a:fld>
            <a:endParaRPr lang="en-US"/>
          </a:p>
        </p:txBody>
      </p:sp>
    </p:spTree>
    <p:extLst>
      <p:ext uri="{BB962C8B-B14F-4D97-AF65-F5344CB8AC3E}">
        <p14:creationId xmlns:p14="http://schemas.microsoft.com/office/powerpoint/2010/main" val="160128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11</a:t>
            </a:fld>
            <a:endParaRPr lang="en-US"/>
          </a:p>
        </p:txBody>
      </p:sp>
    </p:spTree>
    <p:extLst>
      <p:ext uri="{BB962C8B-B14F-4D97-AF65-F5344CB8AC3E}">
        <p14:creationId xmlns:p14="http://schemas.microsoft.com/office/powerpoint/2010/main" val="858102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12</a:t>
            </a:fld>
            <a:endParaRPr lang="en-US"/>
          </a:p>
        </p:txBody>
      </p:sp>
    </p:spTree>
    <p:extLst>
      <p:ext uri="{BB962C8B-B14F-4D97-AF65-F5344CB8AC3E}">
        <p14:creationId xmlns:p14="http://schemas.microsoft.com/office/powerpoint/2010/main" val="152166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BC7BF3-A4B1-466C-81DC-761D6B9C8E40}" type="slidenum">
              <a:rPr lang="en-US" altLang="en-US" smtClean="0"/>
              <a:pPr>
                <a:defRPr/>
              </a:pPr>
              <a:t>13</a:t>
            </a:fld>
            <a:endParaRPr lang="en-US" altLang="en-US"/>
          </a:p>
        </p:txBody>
      </p:sp>
    </p:spTree>
    <p:extLst>
      <p:ext uri="{BB962C8B-B14F-4D97-AF65-F5344CB8AC3E}">
        <p14:creationId xmlns:p14="http://schemas.microsoft.com/office/powerpoint/2010/main" val="255176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443246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19</a:t>
            </a:fld>
            <a:endParaRPr lang="en-US"/>
          </a:p>
        </p:txBody>
      </p:sp>
    </p:spTree>
    <p:extLst>
      <p:ext uri="{BB962C8B-B14F-4D97-AF65-F5344CB8AC3E}">
        <p14:creationId xmlns:p14="http://schemas.microsoft.com/office/powerpoint/2010/main" val="339253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EE8EAA2-55D2-4540-986B-93242163A133}"/>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F63914B8-4642-4D9A-BAE1-B7EF59AEBE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26628" name="Slide Number Placeholder 3">
            <a:extLst>
              <a:ext uri="{FF2B5EF4-FFF2-40B4-BE49-F238E27FC236}">
                <a16:creationId xmlns:a16="http://schemas.microsoft.com/office/drawing/2014/main" id="{D4D73F76-4480-4277-89B7-9C60EA0A4D4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FC425C-B1E7-472D-B990-600A35F7AD39}" type="slidenum">
              <a:rPr lang="en-US" altLang="en-US" smtClean="0"/>
              <a:pPr/>
              <a:t>20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latin typeface="Arial"/>
              <a:cs typeface="Arial"/>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21</a:t>
            </a:fld>
            <a:endParaRPr lang="en-US"/>
          </a:p>
        </p:txBody>
      </p:sp>
    </p:spTree>
    <p:extLst>
      <p:ext uri="{BB962C8B-B14F-4D97-AF65-F5344CB8AC3E}">
        <p14:creationId xmlns:p14="http://schemas.microsoft.com/office/powerpoint/2010/main" val="559284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22</a:t>
            </a:fld>
            <a:endParaRPr lang="en-US"/>
          </a:p>
        </p:txBody>
      </p:sp>
    </p:spTree>
    <p:extLst>
      <p:ext uri="{BB962C8B-B14F-4D97-AF65-F5344CB8AC3E}">
        <p14:creationId xmlns:p14="http://schemas.microsoft.com/office/powerpoint/2010/main" val="296773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23</a:t>
            </a:fld>
            <a:endParaRPr lang="en-US"/>
          </a:p>
        </p:txBody>
      </p:sp>
    </p:spTree>
    <p:extLst>
      <p:ext uri="{BB962C8B-B14F-4D97-AF65-F5344CB8AC3E}">
        <p14:creationId xmlns:p14="http://schemas.microsoft.com/office/powerpoint/2010/main" val="1186574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5E0C3-3D99-0F54-C28B-193E9FEA5AB2}"/>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2F88705-DFF3-C0C9-EFF8-7FEE6D165669}"/>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E55DF843-A21B-910E-8D72-620A99A6221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628" name="Slide Number Placeholder 3">
            <a:extLst>
              <a:ext uri="{FF2B5EF4-FFF2-40B4-BE49-F238E27FC236}">
                <a16:creationId xmlns:a16="http://schemas.microsoft.com/office/drawing/2014/main" id="{BA73AA3D-BC4F-5677-C28B-CEA4A805ED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FC425C-B1E7-472D-B990-600A35F7AD39}" type="slidenum">
              <a:rPr lang="en-US" altLang="en-US" smtClean="0"/>
              <a:pPr/>
              <a:t>24</a:t>
            </a:fld>
            <a:endParaRPr lang="en-US" altLang="en-US"/>
          </a:p>
        </p:txBody>
      </p:sp>
    </p:spTree>
    <p:extLst>
      <p:ext uri="{BB962C8B-B14F-4D97-AF65-F5344CB8AC3E}">
        <p14:creationId xmlns:p14="http://schemas.microsoft.com/office/powerpoint/2010/main" val="282976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1616210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25</a:t>
            </a:fld>
            <a:endParaRPr lang="en-US"/>
          </a:p>
        </p:txBody>
      </p:sp>
    </p:spTree>
    <p:extLst>
      <p:ext uri="{BB962C8B-B14F-4D97-AF65-F5344CB8AC3E}">
        <p14:creationId xmlns:p14="http://schemas.microsoft.com/office/powerpoint/2010/main" val="316725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8EEE8-95D0-7830-6535-1DEDCF64C44E}"/>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B38CD19-62A6-FFD2-2FF1-A6B99931D1BB}"/>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647A3AC5-4A1A-7574-6D73-DED7B7FCB0E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628" name="Slide Number Placeholder 3">
            <a:extLst>
              <a:ext uri="{FF2B5EF4-FFF2-40B4-BE49-F238E27FC236}">
                <a16:creationId xmlns:a16="http://schemas.microsoft.com/office/drawing/2014/main" id="{26F306A1-4DF1-0B89-7811-2F085A035F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FC425C-B1E7-472D-B990-600A35F7AD39}" type="slidenum">
              <a:rPr lang="en-US" altLang="en-US" smtClean="0"/>
              <a:pPr/>
              <a:t>26</a:t>
            </a:fld>
            <a:endParaRPr lang="en-US" altLang="en-US"/>
          </a:p>
        </p:txBody>
      </p:sp>
    </p:spTree>
    <p:extLst>
      <p:ext uri="{BB962C8B-B14F-4D97-AF65-F5344CB8AC3E}">
        <p14:creationId xmlns:p14="http://schemas.microsoft.com/office/powerpoint/2010/main" val="39411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27</a:t>
            </a:fld>
            <a:endParaRPr lang="en-US"/>
          </a:p>
        </p:txBody>
      </p:sp>
    </p:spTree>
    <p:extLst>
      <p:ext uri="{BB962C8B-B14F-4D97-AF65-F5344CB8AC3E}">
        <p14:creationId xmlns:p14="http://schemas.microsoft.com/office/powerpoint/2010/main" val="266075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28</a:t>
            </a:fld>
            <a:endParaRPr lang="en-US"/>
          </a:p>
        </p:txBody>
      </p:sp>
    </p:spTree>
    <p:extLst>
      <p:ext uri="{BB962C8B-B14F-4D97-AF65-F5344CB8AC3E}">
        <p14:creationId xmlns:p14="http://schemas.microsoft.com/office/powerpoint/2010/main" val="2963180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29</a:t>
            </a:fld>
            <a:endParaRPr lang="en-US"/>
          </a:p>
        </p:txBody>
      </p:sp>
    </p:spTree>
    <p:extLst>
      <p:ext uri="{BB962C8B-B14F-4D97-AF65-F5344CB8AC3E}">
        <p14:creationId xmlns:p14="http://schemas.microsoft.com/office/powerpoint/2010/main" val="517908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30</a:t>
            </a:fld>
            <a:endParaRPr lang="en-US"/>
          </a:p>
        </p:txBody>
      </p:sp>
    </p:spTree>
    <p:extLst>
      <p:ext uri="{BB962C8B-B14F-4D97-AF65-F5344CB8AC3E}">
        <p14:creationId xmlns:p14="http://schemas.microsoft.com/office/powerpoint/2010/main" val="2973753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31</a:t>
            </a:fld>
            <a:endParaRPr lang="en-US"/>
          </a:p>
        </p:txBody>
      </p:sp>
    </p:spTree>
    <p:extLst>
      <p:ext uri="{BB962C8B-B14F-4D97-AF65-F5344CB8AC3E}">
        <p14:creationId xmlns:p14="http://schemas.microsoft.com/office/powerpoint/2010/main" val="2646491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165BE-6E29-06FD-4009-3D113E7D8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970F3-B597-2594-80D8-74D2A5ADF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276F69-FC64-C032-0217-AE2C671F06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BB8173-79A6-E282-3BE5-00BDC6BCFB4C}"/>
              </a:ext>
            </a:extLst>
          </p:cNvPr>
          <p:cNvSpPr>
            <a:spLocks noGrp="1"/>
          </p:cNvSpPr>
          <p:nvPr>
            <p:ph type="sldNum" sz="quarter" idx="5"/>
          </p:nvPr>
        </p:nvSpPr>
        <p:spPr/>
        <p:txBody>
          <a:bodyPr/>
          <a:lstStyle/>
          <a:p>
            <a:fld id="{9EB7BAD3-AF26-C549-B9FF-03213EEFC56C}" type="slidenum">
              <a:rPr lang="en-US" smtClean="0"/>
              <a:t>32</a:t>
            </a:fld>
            <a:endParaRPr lang="en-US"/>
          </a:p>
        </p:txBody>
      </p:sp>
    </p:spTree>
    <p:extLst>
      <p:ext uri="{BB962C8B-B14F-4D97-AF65-F5344CB8AC3E}">
        <p14:creationId xmlns:p14="http://schemas.microsoft.com/office/powerpoint/2010/main" val="3921518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4381983-7FDC-42DE-9791-F36A79D5336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FD7333C1-8FC0-4BCF-A9F3-8FFBDD362B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309EF8C8-E66D-4390-A3AA-AB1D98DA62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426738-EBA1-41B1-B7F7-2DDD9CA14192}" type="slidenum">
              <a:rPr lang="en-US" altLang="en-US" smtClean="0"/>
              <a:pPr/>
              <a:t>33</a:t>
            </a:fld>
            <a:endParaRPr lang="en-US" altLang="en-US"/>
          </a:p>
        </p:txBody>
      </p:sp>
    </p:spTree>
    <p:extLst>
      <p:ext uri="{BB962C8B-B14F-4D97-AF65-F5344CB8AC3E}">
        <p14:creationId xmlns:p14="http://schemas.microsoft.com/office/powerpoint/2010/main" val="987651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34</a:t>
            </a:fld>
            <a:endParaRPr lang="en-US"/>
          </a:p>
        </p:txBody>
      </p:sp>
    </p:spTree>
    <p:extLst>
      <p:ext uri="{BB962C8B-B14F-4D97-AF65-F5344CB8AC3E}">
        <p14:creationId xmlns:p14="http://schemas.microsoft.com/office/powerpoint/2010/main" val="88493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7C6BD-4CDB-E15C-CCA8-F4776F847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82EDB-1ACE-4A3D-E0D7-6E2EF049A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02FB23-FE06-563B-AB69-2564AD6953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CB699376-E029-D0AB-DABF-BCB745868855}"/>
              </a:ext>
            </a:extLst>
          </p:cNvPr>
          <p:cNvSpPr>
            <a:spLocks noGrp="1"/>
          </p:cNvSpPr>
          <p:nvPr>
            <p:ph type="sldNum" sz="quarter" idx="5"/>
          </p:nvPr>
        </p:nvSpPr>
        <p:spPr/>
        <p:txBody>
          <a:bodyPr/>
          <a:lstStyle/>
          <a:p>
            <a:fld id="{9EB7BAD3-AF26-C549-B9FF-03213EEFC56C}" type="slidenum">
              <a:rPr lang="en-US" smtClean="0"/>
              <a:t>3</a:t>
            </a:fld>
            <a:endParaRPr lang="en-US"/>
          </a:p>
        </p:txBody>
      </p:sp>
    </p:spTree>
    <p:extLst>
      <p:ext uri="{BB962C8B-B14F-4D97-AF65-F5344CB8AC3E}">
        <p14:creationId xmlns:p14="http://schemas.microsoft.com/office/powerpoint/2010/main" val="78760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00B13-7DDA-7878-E3E3-F9D8BAD468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C27E0-AC3B-4B41-658E-32B691502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19137-31C2-15E7-71D9-7854FD6497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73DEDE41-10A4-83C6-1FDE-C751E323FADE}"/>
              </a:ext>
            </a:extLst>
          </p:cNvPr>
          <p:cNvSpPr>
            <a:spLocks noGrp="1"/>
          </p:cNvSpPr>
          <p:nvPr>
            <p:ph type="sldNum" sz="quarter" idx="5"/>
          </p:nvPr>
        </p:nvSpPr>
        <p:spPr/>
        <p:txBody>
          <a:bodyPr/>
          <a:lstStyle/>
          <a:p>
            <a:fld id="{9EB7BAD3-AF26-C549-B9FF-03213EEFC56C}" type="slidenum">
              <a:rPr lang="en-US" smtClean="0"/>
              <a:t>4</a:t>
            </a:fld>
            <a:endParaRPr lang="en-US"/>
          </a:p>
        </p:txBody>
      </p:sp>
    </p:spTree>
    <p:extLst>
      <p:ext uri="{BB962C8B-B14F-4D97-AF65-F5344CB8AC3E}">
        <p14:creationId xmlns:p14="http://schemas.microsoft.com/office/powerpoint/2010/main" val="311593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5</a:t>
            </a:fld>
            <a:endParaRPr lang="en-US"/>
          </a:p>
        </p:txBody>
      </p:sp>
    </p:spTree>
    <p:extLst>
      <p:ext uri="{BB962C8B-B14F-4D97-AF65-F5344CB8AC3E}">
        <p14:creationId xmlns:p14="http://schemas.microsoft.com/office/powerpoint/2010/main" val="171896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6</a:t>
            </a:fld>
            <a:endParaRPr lang="en-US"/>
          </a:p>
        </p:txBody>
      </p:sp>
    </p:spTree>
    <p:extLst>
      <p:ext uri="{BB962C8B-B14F-4D97-AF65-F5344CB8AC3E}">
        <p14:creationId xmlns:p14="http://schemas.microsoft.com/office/powerpoint/2010/main" val="3631986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8</a:t>
            </a:fld>
            <a:endParaRPr lang="en-US"/>
          </a:p>
        </p:txBody>
      </p:sp>
    </p:spTree>
    <p:extLst>
      <p:ext uri="{BB962C8B-B14F-4D97-AF65-F5344CB8AC3E}">
        <p14:creationId xmlns:p14="http://schemas.microsoft.com/office/powerpoint/2010/main" val="1281905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9</a:t>
            </a:fld>
            <a:endParaRPr lang="en-US"/>
          </a:p>
        </p:txBody>
      </p:sp>
    </p:spTree>
    <p:extLst>
      <p:ext uri="{BB962C8B-B14F-4D97-AF65-F5344CB8AC3E}">
        <p14:creationId xmlns:p14="http://schemas.microsoft.com/office/powerpoint/2010/main" val="6729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5"/>
          </p:nvPr>
        </p:nvSpPr>
        <p:spPr/>
        <p:txBody>
          <a:bodyPr/>
          <a:lstStyle/>
          <a:p>
            <a:fld id="{9EB7BAD3-AF26-C549-B9FF-03213EEFC56C}" type="slidenum">
              <a:rPr lang="en-US" smtClean="0"/>
              <a:t>10</a:t>
            </a:fld>
            <a:endParaRPr lang="en-US"/>
          </a:p>
        </p:txBody>
      </p:sp>
    </p:spTree>
    <p:extLst>
      <p:ext uri="{BB962C8B-B14F-4D97-AF65-F5344CB8AC3E}">
        <p14:creationId xmlns:p14="http://schemas.microsoft.com/office/powerpoint/2010/main" val="1965540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March 28,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March 28,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March 28,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March 28,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March 28,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March 28,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March 28,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March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March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March 28,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March 28,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March 28,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March 28,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March 28,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March 28,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March 28,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March 28,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March 28,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March 28,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March 28,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March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March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March 28,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March 28,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March 28,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March 28,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March 28,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March 28,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March 28,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March 28,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March 28,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March 28,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March 28,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March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March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March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March 28,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March 28,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March 28,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March 28,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March 28,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March 28,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March 28,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March 28,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March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March 28,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March 28,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March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March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March 28,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March 28,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March 28,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March 28,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March 28,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March 28,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March 28,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March 28,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March 28,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March 28,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March 28,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March 28,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March 28,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March 28,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March 28,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March 28,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leginfo.legislature.ca.gov/faces/codes_displayText.xhtml?division=1.&amp;chapter=9.&amp;part=1.&amp;lawCode=PUC&amp;article=5."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cpuc.ca.gov/-/media/cpuc-website/divisions/administrative-law-judge-division/documents/rules-of-practice-and-procedure-may-2021.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600" y="710883"/>
            <a:ext cx="10590306" cy="2306637"/>
          </a:xfrm>
        </p:spPr>
        <p:txBody>
          <a:bodyPr>
            <a:noAutofit/>
          </a:bodyPr>
          <a:lstStyle/>
          <a:p>
            <a:r>
              <a:rPr lang="en-US"/>
              <a:t>The Intervenor Compensation Program (IComp Program)</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600" y="3190558"/>
            <a:ext cx="9601200" cy="873442"/>
          </a:xfrm>
        </p:spPr>
        <p:txBody>
          <a:bodyPr vert="horz" lIns="0" tIns="0" rIns="0" bIns="0" rtlCol="0" anchor="t">
            <a:noAutofit/>
          </a:bodyPr>
          <a:lstStyle/>
          <a:p>
            <a:r>
              <a:rPr lang="en-US" dirty="0">
                <a:solidFill>
                  <a:srgbClr val="FF0000"/>
                </a:solidFill>
              </a:rPr>
              <a:t>March 26, 2025 </a:t>
            </a:r>
          </a:p>
          <a:p>
            <a:r>
              <a:rPr lang="en-US" dirty="0">
                <a:solidFill>
                  <a:srgbClr val="FF0000"/>
                </a:solidFill>
              </a:rPr>
              <a:t>1:00-3:00 PM</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a:t>
            </a:fld>
            <a:endParaRPr lang="en-US"/>
          </a:p>
        </p:txBody>
      </p:sp>
      <p:sp>
        <p:nvSpPr>
          <p:cNvPr id="5" name="Subtitle 2">
            <a:extLst>
              <a:ext uri="{FF2B5EF4-FFF2-40B4-BE49-F238E27FC236}">
                <a16:creationId xmlns:a16="http://schemas.microsoft.com/office/drawing/2014/main" id="{9F8BA32D-20A5-B0C7-0309-AED3C3463074}"/>
              </a:ext>
            </a:extLst>
          </p:cNvPr>
          <p:cNvSpPr txBox="1">
            <a:spLocks/>
          </p:cNvSpPr>
          <p:nvPr/>
        </p:nvSpPr>
        <p:spPr>
          <a:xfrm>
            <a:off x="609600" y="4585248"/>
            <a:ext cx="10206182" cy="873442"/>
          </a:xfrm>
          <a:prstGeom prst="rect">
            <a:avLst/>
          </a:prstGeom>
          <a:noFill/>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tx1"/>
                </a:solidFill>
              </a:rPr>
              <a:t>The information in this workshop should not be relied upon as legal advice. Parties should refer to the Commission’s decisions, Rules of Practice and Procedure and the </a:t>
            </a:r>
            <a:r>
              <a:rPr lang="en-US">
                <a:solidFill>
                  <a:schemeClr val="tx1"/>
                </a:solidFill>
              </a:rPr>
              <a:t>Public Utilities Code.</a:t>
            </a:r>
            <a:endParaRPr lang="en-US" dirty="0">
              <a:solidFill>
                <a:schemeClr val="tx1"/>
              </a:solidFill>
            </a:endParaRP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7BE6-5821-0EBC-0233-274BE9F67097}"/>
              </a:ext>
            </a:extLst>
          </p:cNvPr>
          <p:cNvSpPr>
            <a:spLocks noGrp="1"/>
          </p:cNvSpPr>
          <p:nvPr>
            <p:ph type="title"/>
          </p:nvPr>
        </p:nvSpPr>
        <p:spPr>
          <a:xfrm>
            <a:off x="609600" y="365125"/>
            <a:ext cx="10972800" cy="820879"/>
          </a:xfrm>
        </p:spPr>
        <p:txBody>
          <a:bodyPr/>
          <a:lstStyle/>
          <a:p>
            <a:r>
              <a:rPr lang="en-ZW"/>
              <a:t>Claims Filed and Decisions Issued by Year</a:t>
            </a:r>
            <a:endParaRPr lang="en-US"/>
          </a:p>
        </p:txBody>
      </p:sp>
      <p:sp>
        <p:nvSpPr>
          <p:cNvPr id="4" name="Slide Number Placeholder 3">
            <a:extLst>
              <a:ext uri="{FF2B5EF4-FFF2-40B4-BE49-F238E27FC236}">
                <a16:creationId xmlns:a16="http://schemas.microsoft.com/office/drawing/2014/main" id="{922AF84B-FB48-64FB-60FE-7FFBEC95DF51}"/>
              </a:ext>
            </a:extLst>
          </p:cNvPr>
          <p:cNvSpPr>
            <a:spLocks noGrp="1"/>
          </p:cNvSpPr>
          <p:nvPr>
            <p:ph type="sldNum" sz="quarter" idx="12"/>
          </p:nvPr>
        </p:nvSpPr>
        <p:spPr/>
        <p:txBody>
          <a:bodyPr/>
          <a:lstStyle/>
          <a:p>
            <a:fld id="{1C4126A1-9282-4A82-AC02-A59AF4A969C8}" type="slidenum">
              <a:rPr lang="en-US" smtClean="0"/>
              <a:t>10</a:t>
            </a:fld>
            <a:endParaRPr lang="en-US"/>
          </a:p>
        </p:txBody>
      </p:sp>
      <p:graphicFrame>
        <p:nvGraphicFramePr>
          <p:cNvPr id="5" name="Content Placeholder 4">
            <a:extLst>
              <a:ext uri="{FF2B5EF4-FFF2-40B4-BE49-F238E27FC236}">
                <a16:creationId xmlns:a16="http://schemas.microsoft.com/office/drawing/2014/main" id="{7E18AEC9-5EE5-860A-3DE6-93E2527198C8}"/>
              </a:ext>
            </a:extLst>
          </p:cNvPr>
          <p:cNvGraphicFramePr>
            <a:graphicFrameLocks noGrp="1"/>
          </p:cNvGraphicFramePr>
          <p:nvPr>
            <p:ph idx="1"/>
            <p:extLst>
              <p:ext uri="{D42A27DB-BD31-4B8C-83A1-F6EECF244321}">
                <p14:modId xmlns:p14="http://schemas.microsoft.com/office/powerpoint/2010/main" val="964745818"/>
              </p:ext>
            </p:extLst>
          </p:nvPr>
        </p:nvGraphicFramePr>
        <p:xfrm>
          <a:off x="609600" y="1484768"/>
          <a:ext cx="10517109" cy="46921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220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C591-C42D-D451-2221-2D7BE0BF6A82}"/>
              </a:ext>
            </a:extLst>
          </p:cNvPr>
          <p:cNvSpPr>
            <a:spLocks noGrp="1"/>
          </p:cNvSpPr>
          <p:nvPr>
            <p:ph type="title"/>
          </p:nvPr>
        </p:nvSpPr>
        <p:spPr>
          <a:xfrm>
            <a:off x="609600" y="275291"/>
            <a:ext cx="10972800" cy="920750"/>
          </a:xfrm>
        </p:spPr>
        <p:txBody>
          <a:bodyPr/>
          <a:lstStyle/>
          <a:p>
            <a:r>
              <a:rPr lang="en-US"/>
              <a:t>Requests and Awards by Year</a:t>
            </a:r>
          </a:p>
        </p:txBody>
      </p:sp>
      <p:sp>
        <p:nvSpPr>
          <p:cNvPr id="4" name="Slide Number Placeholder 3">
            <a:extLst>
              <a:ext uri="{FF2B5EF4-FFF2-40B4-BE49-F238E27FC236}">
                <a16:creationId xmlns:a16="http://schemas.microsoft.com/office/drawing/2014/main" id="{16EAF4F9-23D2-CB6E-EF4C-0597ACE72A1F}"/>
              </a:ext>
            </a:extLst>
          </p:cNvPr>
          <p:cNvSpPr>
            <a:spLocks noGrp="1"/>
          </p:cNvSpPr>
          <p:nvPr>
            <p:ph type="sldNum" sz="quarter" idx="12"/>
          </p:nvPr>
        </p:nvSpPr>
        <p:spPr/>
        <p:txBody>
          <a:bodyPr/>
          <a:lstStyle/>
          <a:p>
            <a:fld id="{1C4126A1-9282-4A82-AC02-A59AF4A969C8}" type="slidenum">
              <a:rPr lang="en-US" smtClean="0"/>
              <a:t>11</a:t>
            </a:fld>
            <a:endParaRPr lang="en-US"/>
          </a:p>
        </p:txBody>
      </p:sp>
      <p:graphicFrame>
        <p:nvGraphicFramePr>
          <p:cNvPr id="9" name="Content Placeholder 8">
            <a:extLst>
              <a:ext uri="{FF2B5EF4-FFF2-40B4-BE49-F238E27FC236}">
                <a16:creationId xmlns:a16="http://schemas.microsoft.com/office/drawing/2014/main" id="{7DE99DA2-98A1-C6D1-426F-E2FE095FF6BA}"/>
              </a:ext>
            </a:extLst>
          </p:cNvPr>
          <p:cNvGraphicFramePr>
            <a:graphicFrameLocks noGrp="1"/>
          </p:cNvGraphicFramePr>
          <p:nvPr>
            <p:ph idx="1"/>
          </p:nvPr>
        </p:nvGraphicFramePr>
        <p:xfrm>
          <a:off x="609600" y="1825625"/>
          <a:ext cx="109728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320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noAutofit/>
          </a:bodyPr>
          <a:lstStyle/>
          <a:p>
            <a:r>
              <a:rPr lang="en-US"/>
              <a:t>Submissions</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noAutofit/>
          </a:bodyPr>
          <a:lstStyle/>
          <a:p>
            <a:r>
              <a:rPr lang="en-ZW"/>
              <a:t>Notice of Intent and Intervenor Compensation Claim Request</a:t>
            </a:r>
            <a:endParaRPr lang="en-US"/>
          </a:p>
          <a:p>
            <a:endParaRPr lang="en-US"/>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pPr defTabSz="685800"/>
            <a:fld id="{1C4126A1-9282-4A82-AC02-A59AF4A969C8}" type="slidenum">
              <a:rPr lang="en-US">
                <a:solidFill>
                  <a:srgbClr val="FFFFFF"/>
                </a:solidFill>
                <a:latin typeface="Century Gothic" panose="020F0302020204030204"/>
                <a:cs typeface="+mn-cs"/>
              </a:rPr>
              <a:pPr defTabSz="685800"/>
              <a:t>12</a:t>
            </a:fld>
            <a:endParaRPr lang="en-US">
              <a:solidFill>
                <a:srgbClr val="FFFFFF"/>
              </a:solidFill>
              <a:latin typeface="Century Gothic" panose="020F0302020204030204"/>
              <a:cs typeface="+mn-cs"/>
            </a:endParaRPr>
          </a:p>
        </p:txBody>
      </p:sp>
    </p:spTree>
    <p:extLst>
      <p:ext uri="{BB962C8B-B14F-4D97-AF65-F5344CB8AC3E}">
        <p14:creationId xmlns:p14="http://schemas.microsoft.com/office/powerpoint/2010/main" val="45299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DF041-FB91-2C2A-295C-FD97A0C5A0E3}"/>
              </a:ext>
            </a:extLst>
          </p:cNvPr>
          <p:cNvSpPr>
            <a:spLocks noGrp="1"/>
          </p:cNvSpPr>
          <p:nvPr>
            <p:ph type="title"/>
          </p:nvPr>
        </p:nvSpPr>
        <p:spPr>
          <a:xfrm>
            <a:off x="609600" y="365125"/>
            <a:ext cx="10972800" cy="1325563"/>
          </a:xfrm>
        </p:spPr>
        <p:txBody>
          <a:bodyPr/>
          <a:lstStyle/>
          <a:p>
            <a:r>
              <a:rPr lang="en-US" altLang="en-US"/>
              <a:t>Notice of Intent (NOI)</a:t>
            </a:r>
            <a:endParaRPr lang="en-US"/>
          </a:p>
        </p:txBody>
      </p:sp>
      <p:sp>
        <p:nvSpPr>
          <p:cNvPr id="6" name="Content Placeholder 5">
            <a:extLst>
              <a:ext uri="{FF2B5EF4-FFF2-40B4-BE49-F238E27FC236}">
                <a16:creationId xmlns:a16="http://schemas.microsoft.com/office/drawing/2014/main" id="{BCF2A57C-E5E4-470C-275E-189F41E4472C}"/>
              </a:ext>
            </a:extLst>
          </p:cNvPr>
          <p:cNvSpPr>
            <a:spLocks noGrp="1"/>
          </p:cNvSpPr>
          <p:nvPr>
            <p:ph idx="1"/>
          </p:nvPr>
        </p:nvSpPr>
        <p:spPr>
          <a:xfrm>
            <a:off x="609600" y="1825625"/>
            <a:ext cx="10972800" cy="4351338"/>
          </a:xfrm>
        </p:spPr>
        <p:txBody>
          <a:bodyPr vert="horz" lIns="0" tIns="45720" rIns="91440" bIns="45720" rtlCol="0" anchor="t">
            <a:noAutofit/>
          </a:bodyPr>
          <a:lstStyle/>
          <a:p>
            <a:r>
              <a:rPr lang="en-US" altLang="en-US" dirty="0"/>
              <a:t>A NOI notifies parties and the Commission of the filer’s intent to claim compensation. A NOI must be filed and served within 30 days after the Prehearing Conference (PHC) is held. </a:t>
            </a:r>
          </a:p>
          <a:p>
            <a:r>
              <a:rPr lang="en-US" dirty="0"/>
              <a:t>In cases where no PHC is scheduled, where the schedule would not reasonably allow parties to identify issues within the timeframe set forth above, or where new issues emerge subsequent to the time set for filing, the commission may determine an appropriate procedure for accepting new or revised NOIs.</a:t>
            </a:r>
            <a:endParaRPr lang="en-US" altLang="en-US" dirty="0"/>
          </a:p>
          <a:p>
            <a:r>
              <a:rPr lang="en-US" altLang="en-US" dirty="0"/>
              <a:t>NOIs demonstrate two elements of eligibility: (1) customer status, and (2) significant financial hardship. </a:t>
            </a:r>
          </a:p>
          <a:p>
            <a:endParaRPr lang="en-US" dirty="0"/>
          </a:p>
        </p:txBody>
      </p:sp>
      <p:sp>
        <p:nvSpPr>
          <p:cNvPr id="4" name="Slide Number Placeholder 3">
            <a:extLst>
              <a:ext uri="{FF2B5EF4-FFF2-40B4-BE49-F238E27FC236}">
                <a16:creationId xmlns:a16="http://schemas.microsoft.com/office/drawing/2014/main" id="{3801872C-1327-577A-87DE-EF2ED15BFA4E}"/>
              </a:ext>
            </a:extLst>
          </p:cNvPr>
          <p:cNvSpPr>
            <a:spLocks noGrp="1"/>
          </p:cNvSpPr>
          <p:nvPr>
            <p:ph type="sldNum" sz="quarter" idx="12"/>
          </p:nvPr>
        </p:nvSpPr>
        <p:spPr>
          <a:xfrm>
            <a:off x="11199906" y="6400800"/>
            <a:ext cx="382493" cy="181909"/>
          </a:xfrm>
        </p:spPr>
        <p:txBody>
          <a:bodyPr/>
          <a:lstStyle/>
          <a:p>
            <a:fld id="{1C4126A1-9282-4A82-AC02-A59AF4A969C8}" type="slidenum">
              <a:rPr lang="en-US" smtClean="0"/>
              <a:pPr/>
              <a:t>13</a:t>
            </a:fld>
            <a:endParaRPr lang="en-US"/>
          </a:p>
        </p:txBody>
      </p:sp>
    </p:spTree>
    <p:extLst>
      <p:ext uri="{BB962C8B-B14F-4D97-AF65-F5344CB8AC3E}">
        <p14:creationId xmlns:p14="http://schemas.microsoft.com/office/powerpoint/2010/main" val="289348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D1C5-CCCA-1841-5FEC-1B549FBBADF0}"/>
              </a:ext>
            </a:extLst>
          </p:cNvPr>
          <p:cNvSpPr>
            <a:spLocks noGrp="1"/>
          </p:cNvSpPr>
          <p:nvPr>
            <p:ph type="title"/>
          </p:nvPr>
        </p:nvSpPr>
        <p:spPr>
          <a:xfrm>
            <a:off x="609600" y="365125"/>
            <a:ext cx="10972800" cy="1018784"/>
          </a:xfrm>
        </p:spPr>
        <p:txBody>
          <a:bodyPr/>
          <a:lstStyle/>
          <a:p>
            <a:r>
              <a:rPr lang="en-US" altLang="en-US"/>
              <a:t>Customer Category 1</a:t>
            </a:r>
            <a:endParaRPr lang="en-US"/>
          </a:p>
        </p:txBody>
      </p:sp>
      <p:sp>
        <p:nvSpPr>
          <p:cNvPr id="3" name="Content Placeholder 2">
            <a:extLst>
              <a:ext uri="{FF2B5EF4-FFF2-40B4-BE49-F238E27FC236}">
                <a16:creationId xmlns:a16="http://schemas.microsoft.com/office/drawing/2014/main" id="{59F6AEC4-F0A1-C1B0-5274-D9C9B2A15558}"/>
              </a:ext>
            </a:extLst>
          </p:cNvPr>
          <p:cNvSpPr>
            <a:spLocks noGrp="1"/>
          </p:cNvSpPr>
          <p:nvPr>
            <p:ph idx="1"/>
          </p:nvPr>
        </p:nvSpPr>
        <p:spPr>
          <a:xfrm>
            <a:off x="609600" y="1716768"/>
            <a:ext cx="10972800" cy="4351338"/>
          </a:xfrm>
        </p:spPr>
        <p:txBody>
          <a:bodyPr vert="horz" lIns="0" tIns="45720" rIns="91440" bIns="45720" rtlCol="0" anchor="t">
            <a:noAutofit/>
          </a:bodyPr>
          <a:lstStyle/>
          <a:p>
            <a:pPr marL="339725" indent="-342900"/>
            <a:r>
              <a:rPr lang="en-US" dirty="0"/>
              <a:t>Defined as a participant representing consumers, customers, or subscribers of any electrical, gas, telephone, telegraph, or water corporation that is subject to the jurisdiction of the Commission.</a:t>
            </a:r>
            <a:endParaRPr lang="en-US" altLang="en-US" dirty="0"/>
          </a:p>
          <a:p>
            <a:pPr marL="339725" indent="-342900"/>
            <a:r>
              <a:rPr lang="en-US" altLang="en-US" dirty="0"/>
              <a:t>Documentation required to establish Category 1 eligibility:</a:t>
            </a:r>
          </a:p>
          <a:p>
            <a:pPr lvl="2" indent="-172720"/>
            <a:r>
              <a:rPr lang="en-US" sz="2200" dirty="0">
                <a:ea typeface="+mn-lt"/>
                <a:cs typeface="+mn-lt"/>
              </a:rPr>
              <a:t>A statement outlining the customer's own interest, including their direct economic interest in the proceeding.</a:t>
            </a:r>
          </a:p>
          <a:p>
            <a:pPr lvl="2" indent="-172720"/>
            <a:r>
              <a:rPr lang="en-US" sz="2200" dirty="0">
                <a:ea typeface="+mn-lt"/>
                <a:cs typeface="+mn-lt"/>
              </a:rPr>
              <a:t>A statement asserting that participation in the proceeding would result in undue hardship for the customer due to financial constraints.</a:t>
            </a:r>
          </a:p>
          <a:p>
            <a:pPr lvl="2" indent="-172720"/>
            <a:r>
              <a:rPr lang="en-US" sz="2200" dirty="0">
                <a:ea typeface="+mn-lt"/>
                <a:cs typeface="+mn-lt"/>
              </a:rPr>
              <a:t>A detailed explanation justifying the claim of undue hardship, supplemented by the customer's financial documentation, (tax filings, copy of utility bills).</a:t>
            </a:r>
          </a:p>
          <a:p>
            <a:pPr marL="798830" lvl="2" indent="0">
              <a:buNone/>
            </a:pPr>
            <a:endParaRPr lang="en-US" dirty="0"/>
          </a:p>
        </p:txBody>
      </p:sp>
      <p:sp>
        <p:nvSpPr>
          <p:cNvPr id="4" name="Slide Number Placeholder 3">
            <a:extLst>
              <a:ext uri="{FF2B5EF4-FFF2-40B4-BE49-F238E27FC236}">
                <a16:creationId xmlns:a16="http://schemas.microsoft.com/office/drawing/2014/main" id="{41D6C456-8564-E8E1-506C-83EE476FE0AC}"/>
              </a:ext>
            </a:extLst>
          </p:cNvPr>
          <p:cNvSpPr>
            <a:spLocks noGrp="1"/>
          </p:cNvSpPr>
          <p:nvPr>
            <p:ph type="sldNum" sz="quarter" idx="12"/>
          </p:nvPr>
        </p:nvSpPr>
        <p:spPr>
          <a:xfrm>
            <a:off x="11199906" y="6400800"/>
            <a:ext cx="382493" cy="181909"/>
          </a:xfrm>
        </p:spPr>
        <p:txBody>
          <a:bodyPr/>
          <a:lstStyle/>
          <a:p>
            <a:fld id="{1C4126A1-9282-4A82-AC02-A59AF4A969C8}" type="slidenum">
              <a:rPr lang="en-US" smtClean="0"/>
              <a:pPr/>
              <a:t>14</a:t>
            </a:fld>
            <a:endParaRPr lang="en-US"/>
          </a:p>
        </p:txBody>
      </p:sp>
    </p:spTree>
    <p:extLst>
      <p:ext uri="{BB962C8B-B14F-4D97-AF65-F5344CB8AC3E}">
        <p14:creationId xmlns:p14="http://schemas.microsoft.com/office/powerpoint/2010/main" val="136316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8EE6-A17C-04C6-E4B2-67C919B5C3BE}"/>
              </a:ext>
            </a:extLst>
          </p:cNvPr>
          <p:cNvSpPr>
            <a:spLocks noGrp="1"/>
          </p:cNvSpPr>
          <p:nvPr>
            <p:ph type="title"/>
          </p:nvPr>
        </p:nvSpPr>
        <p:spPr>
          <a:xfrm>
            <a:off x="609600" y="365125"/>
            <a:ext cx="10972800" cy="1018784"/>
          </a:xfrm>
        </p:spPr>
        <p:txBody>
          <a:bodyPr/>
          <a:lstStyle/>
          <a:p>
            <a:r>
              <a:rPr lang="en-ZW"/>
              <a:t>Customer Category 2</a:t>
            </a:r>
            <a:endParaRPr lang="en-US"/>
          </a:p>
        </p:txBody>
      </p:sp>
      <p:sp>
        <p:nvSpPr>
          <p:cNvPr id="3" name="Content Placeholder 2">
            <a:extLst>
              <a:ext uri="{FF2B5EF4-FFF2-40B4-BE49-F238E27FC236}">
                <a16:creationId xmlns:a16="http://schemas.microsoft.com/office/drawing/2014/main" id="{0388AA2E-DE91-038F-0E58-06D9F478810E}"/>
              </a:ext>
            </a:extLst>
          </p:cNvPr>
          <p:cNvSpPr>
            <a:spLocks noGrp="1"/>
          </p:cNvSpPr>
          <p:nvPr>
            <p:ph idx="1"/>
          </p:nvPr>
        </p:nvSpPr>
        <p:spPr>
          <a:xfrm>
            <a:off x="609600" y="1588119"/>
            <a:ext cx="10972800" cy="4351338"/>
          </a:xfrm>
        </p:spPr>
        <p:txBody>
          <a:bodyPr vert="horz" lIns="0" tIns="45720" rIns="91440" bIns="45720" rtlCol="0" anchor="t">
            <a:noAutofit/>
          </a:bodyPr>
          <a:lstStyle/>
          <a:p>
            <a:r>
              <a:rPr lang="en-US" dirty="0"/>
              <a:t>Defined as a representative who has been authorized by a customer, or group of customers, to represent them.</a:t>
            </a:r>
          </a:p>
          <a:p>
            <a:pPr marL="339725" indent="-342900"/>
            <a:r>
              <a:rPr lang="en-US" altLang="en-US" dirty="0"/>
              <a:t>Documentation required to establish Category 2 eligibility:</a:t>
            </a:r>
          </a:p>
          <a:p>
            <a:pPr lvl="2" indent="-172720"/>
            <a:r>
              <a:rPr lang="en-US" dirty="0"/>
              <a:t>A statement identifying the customer or group of customers granting authorization for the Category 2 customer to act as their representative. </a:t>
            </a:r>
          </a:p>
          <a:p>
            <a:pPr lvl="2" indent="-172720"/>
            <a:r>
              <a:rPr lang="en-US" dirty="0"/>
              <a:t>Signed statements from the customer or group of customers formally authorizing the Category 2 customer to represent them.</a:t>
            </a:r>
          </a:p>
          <a:p>
            <a:pPr lvl="2" indent="-172720"/>
            <a:r>
              <a:rPr lang="en-US" dirty="0"/>
              <a:t>A statement </a:t>
            </a:r>
            <a:r>
              <a:rPr lang="en-US" sz="1900" dirty="0"/>
              <a:t>asserting </a:t>
            </a:r>
            <a:r>
              <a:rPr lang="en-US" dirty="0"/>
              <a:t>that participation in the proceeding would result in undue hardship for the customer or group of customers due to financial constraints.</a:t>
            </a:r>
          </a:p>
          <a:p>
            <a:pPr lvl="2" indent="-172720"/>
            <a:r>
              <a:rPr lang="en-US" dirty="0"/>
              <a:t>A detailed explanation justifying the claim of undue hardship, supplemented by the customer's or group of customers' financial documentation, (t</a:t>
            </a:r>
            <a:r>
              <a:rPr lang="en-US" sz="1900" dirty="0"/>
              <a:t>ax filings or other relevant financial records describing their assets, income and expenses)</a:t>
            </a:r>
            <a:r>
              <a:rPr lang="en-US" dirty="0"/>
              <a:t>.</a:t>
            </a:r>
          </a:p>
          <a:p>
            <a:endParaRPr lang="en-US" dirty="0"/>
          </a:p>
        </p:txBody>
      </p:sp>
      <p:sp>
        <p:nvSpPr>
          <p:cNvPr id="4" name="Slide Number Placeholder 3">
            <a:extLst>
              <a:ext uri="{FF2B5EF4-FFF2-40B4-BE49-F238E27FC236}">
                <a16:creationId xmlns:a16="http://schemas.microsoft.com/office/drawing/2014/main" id="{C09C7AB5-D4B8-1EDE-432B-92B48EC6964B}"/>
              </a:ext>
            </a:extLst>
          </p:cNvPr>
          <p:cNvSpPr>
            <a:spLocks noGrp="1"/>
          </p:cNvSpPr>
          <p:nvPr>
            <p:ph type="sldNum" sz="quarter" idx="12"/>
          </p:nvPr>
        </p:nvSpPr>
        <p:spPr>
          <a:xfrm>
            <a:off x="11199906" y="6400800"/>
            <a:ext cx="382493" cy="181909"/>
          </a:xfrm>
        </p:spPr>
        <p:txBody>
          <a:bodyPr/>
          <a:lstStyle/>
          <a:p>
            <a:fld id="{1C4126A1-9282-4A82-AC02-A59AF4A969C8}" type="slidenum">
              <a:rPr lang="en-US" smtClean="0"/>
              <a:pPr/>
              <a:t>15</a:t>
            </a:fld>
            <a:endParaRPr lang="en-US"/>
          </a:p>
        </p:txBody>
      </p:sp>
    </p:spTree>
    <p:extLst>
      <p:ext uri="{BB962C8B-B14F-4D97-AF65-F5344CB8AC3E}">
        <p14:creationId xmlns:p14="http://schemas.microsoft.com/office/powerpoint/2010/main" val="117459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FD64-FD05-C67E-605D-404612509A9E}"/>
              </a:ext>
            </a:extLst>
          </p:cNvPr>
          <p:cNvSpPr>
            <a:spLocks noGrp="1"/>
          </p:cNvSpPr>
          <p:nvPr>
            <p:ph type="title"/>
          </p:nvPr>
        </p:nvSpPr>
        <p:spPr>
          <a:xfrm>
            <a:off x="609600" y="365125"/>
            <a:ext cx="10972800" cy="989096"/>
          </a:xfrm>
        </p:spPr>
        <p:txBody>
          <a:bodyPr/>
          <a:lstStyle/>
          <a:p>
            <a:r>
              <a:rPr lang="en-ZW"/>
              <a:t>Customer Category 3</a:t>
            </a:r>
            <a:endParaRPr lang="en-US"/>
          </a:p>
        </p:txBody>
      </p:sp>
      <p:sp>
        <p:nvSpPr>
          <p:cNvPr id="3" name="Content Placeholder 2">
            <a:extLst>
              <a:ext uri="{FF2B5EF4-FFF2-40B4-BE49-F238E27FC236}">
                <a16:creationId xmlns:a16="http://schemas.microsoft.com/office/drawing/2014/main" id="{E0C692B7-968D-8DD2-2B2D-42223E3B319B}"/>
              </a:ext>
            </a:extLst>
          </p:cNvPr>
          <p:cNvSpPr>
            <a:spLocks noGrp="1"/>
          </p:cNvSpPr>
          <p:nvPr>
            <p:ph idx="1"/>
          </p:nvPr>
        </p:nvSpPr>
        <p:spPr>
          <a:xfrm>
            <a:off x="609600" y="1588119"/>
            <a:ext cx="10972800" cy="4479987"/>
          </a:xfrm>
        </p:spPr>
        <p:txBody>
          <a:bodyPr vert="horz" lIns="0" tIns="45720" rIns="91440" bIns="45720" rtlCol="0" anchor="t">
            <a:noAutofit/>
          </a:bodyPr>
          <a:lstStyle/>
          <a:p>
            <a:r>
              <a:rPr lang="en-US" dirty="0"/>
              <a:t>Defined as a group or organization authorized pursuant to its articles of incorporation or bylaws to represent the interests of residential customers, or to represent small commercial customers who receive bundled electric service from an electrical corporation.</a:t>
            </a:r>
          </a:p>
          <a:p>
            <a:pPr marL="339725" indent="-342900"/>
            <a:r>
              <a:rPr lang="en-US" altLang="en-US" dirty="0"/>
              <a:t>Documentation required to establish Category 3 eligibility:</a:t>
            </a:r>
          </a:p>
          <a:p>
            <a:pPr lvl="2" indent="-172720"/>
            <a:r>
              <a:rPr lang="en-US" sz="2200" dirty="0"/>
              <a:t>A copy of the organization's articles of incorporation and bylaws.</a:t>
            </a:r>
          </a:p>
          <a:p>
            <a:pPr lvl="2" indent="-172720"/>
            <a:r>
              <a:rPr lang="en-US" sz="2200" dirty="0"/>
              <a:t>Details regarding the organization’s activities.</a:t>
            </a:r>
          </a:p>
          <a:p>
            <a:pPr lvl="2" indent="-172720"/>
            <a:r>
              <a:rPr lang="en-US" sz="2200" dirty="0"/>
              <a:t>A statement asserting that the individual members' economic interests are minimal compared to the expenses required for effective participation in the proceeding.</a:t>
            </a:r>
          </a:p>
          <a:p>
            <a:pPr lvl="2" indent="-172720"/>
            <a:r>
              <a:rPr lang="en-US" sz="2200" dirty="0"/>
              <a:t>A detailed explanation justifying the claim of significant financial hardship, including an overview of the group's or organization's membership.</a:t>
            </a:r>
          </a:p>
          <a:p>
            <a:pPr lvl="2" indent="-172720"/>
            <a:endParaRPr lang="en-US" dirty="0">
              <a:ea typeface="+mn-lt"/>
              <a:cs typeface="+mn-lt"/>
            </a:endParaRPr>
          </a:p>
          <a:p>
            <a:pPr lvl="2" indent="-172720"/>
            <a:endParaRPr lang="en-US" dirty="0">
              <a:ea typeface="+mn-lt"/>
              <a:cs typeface="+mn-lt"/>
            </a:endParaRPr>
          </a:p>
        </p:txBody>
      </p:sp>
      <p:sp>
        <p:nvSpPr>
          <p:cNvPr id="4" name="Slide Number Placeholder 3">
            <a:extLst>
              <a:ext uri="{FF2B5EF4-FFF2-40B4-BE49-F238E27FC236}">
                <a16:creationId xmlns:a16="http://schemas.microsoft.com/office/drawing/2014/main" id="{1721CACC-B0CB-EEA4-8916-10210ADFF8F3}"/>
              </a:ext>
            </a:extLst>
          </p:cNvPr>
          <p:cNvSpPr>
            <a:spLocks noGrp="1"/>
          </p:cNvSpPr>
          <p:nvPr>
            <p:ph type="sldNum" sz="quarter" idx="12"/>
          </p:nvPr>
        </p:nvSpPr>
        <p:spPr>
          <a:xfrm>
            <a:off x="11199906" y="6400800"/>
            <a:ext cx="382493" cy="181909"/>
          </a:xfrm>
        </p:spPr>
        <p:txBody>
          <a:bodyPr/>
          <a:lstStyle/>
          <a:p>
            <a:fld id="{1C4126A1-9282-4A82-AC02-A59AF4A969C8}" type="slidenum">
              <a:rPr lang="en-US" smtClean="0"/>
              <a:pPr/>
              <a:t>16</a:t>
            </a:fld>
            <a:endParaRPr lang="en-US"/>
          </a:p>
        </p:txBody>
      </p:sp>
    </p:spTree>
    <p:extLst>
      <p:ext uri="{BB962C8B-B14F-4D97-AF65-F5344CB8AC3E}">
        <p14:creationId xmlns:p14="http://schemas.microsoft.com/office/powerpoint/2010/main" val="4146747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B49E-78CE-0EE6-C20B-439C2B9BDA2B}"/>
              </a:ext>
            </a:extLst>
          </p:cNvPr>
          <p:cNvSpPr>
            <a:spLocks noGrp="1"/>
          </p:cNvSpPr>
          <p:nvPr>
            <p:ph type="title"/>
          </p:nvPr>
        </p:nvSpPr>
        <p:spPr>
          <a:xfrm>
            <a:off x="609600" y="365125"/>
            <a:ext cx="10972800" cy="1325563"/>
          </a:xfrm>
        </p:spPr>
        <p:txBody>
          <a:bodyPr/>
          <a:lstStyle/>
          <a:p>
            <a:r>
              <a:rPr lang="en-US" dirty="0"/>
              <a:t>Eligible Local Government Entity (ELGE)</a:t>
            </a:r>
          </a:p>
        </p:txBody>
      </p:sp>
      <p:sp>
        <p:nvSpPr>
          <p:cNvPr id="3" name="Content Placeholder 2">
            <a:extLst>
              <a:ext uri="{FF2B5EF4-FFF2-40B4-BE49-F238E27FC236}">
                <a16:creationId xmlns:a16="http://schemas.microsoft.com/office/drawing/2014/main" id="{81120624-2679-5E12-C137-9E98D2BE8BD1}"/>
              </a:ext>
            </a:extLst>
          </p:cNvPr>
          <p:cNvSpPr>
            <a:spLocks noGrp="1"/>
          </p:cNvSpPr>
          <p:nvPr>
            <p:ph idx="1"/>
          </p:nvPr>
        </p:nvSpPr>
        <p:spPr>
          <a:xfrm>
            <a:off x="609600" y="1825625"/>
            <a:ext cx="10972800" cy="4351338"/>
          </a:xfrm>
        </p:spPr>
        <p:txBody>
          <a:bodyPr vert="horz" lIns="0" tIns="45720" rIns="91440" bIns="45720" rtlCol="0" anchor="t">
            <a:noAutofit/>
          </a:bodyPr>
          <a:lstStyle/>
          <a:p>
            <a:r>
              <a:rPr lang="en-US" sz="2200"/>
              <a:t>Defined as a city, county, or city and county that is not a publicly owned public utility that intervenes or participates in a commission proceeding for the purpose of protecting the health and safety of the residents within the entity’s jurisdiction following a catastrophic material loss suffered by its residents either in significant damage to infrastructure or loss of life and property, or both, as a direct result of public utility infrastructure.</a:t>
            </a:r>
          </a:p>
          <a:p>
            <a:r>
              <a:rPr lang="en-US" altLang="en-US" sz="2200"/>
              <a:t>Documentation required to establish ELGE status:</a:t>
            </a:r>
          </a:p>
          <a:p>
            <a:pPr lvl="1"/>
            <a:r>
              <a:rPr lang="en-US">
                <a:effectLst/>
                <a:ea typeface="Times New Roman" panose="02020603050405020304" pitchFamily="18" charset="0"/>
                <a:cs typeface="Times New Roman"/>
              </a:rPr>
              <a:t>Demonstrate that ELGEs are government entities that are not a publicly owned public utility.</a:t>
            </a:r>
            <a:endParaRPr lang="en-US">
              <a:ea typeface="Times New Roman" panose="02020603050405020304" pitchFamily="18" charset="0"/>
              <a:cs typeface="Times New Roman"/>
            </a:endParaRPr>
          </a:p>
          <a:p>
            <a:pPr lvl="1"/>
            <a:r>
              <a:rPr lang="en-US">
                <a:effectLst/>
                <a:ea typeface="Times New Roman" panose="02020603050405020304" pitchFamily="18" charset="0"/>
                <a:cs typeface="Times New Roman"/>
              </a:rPr>
              <a:t>The proceeding must be the appropriate forum for ELGEs’ compensable participation.</a:t>
            </a:r>
            <a:endParaRPr lang="en-US">
              <a:ea typeface="Times New Roman" panose="02020603050405020304" pitchFamily="18" charset="0"/>
              <a:cs typeface="Times New Roman"/>
            </a:endParaRPr>
          </a:p>
          <a:p>
            <a:pPr lvl="1"/>
            <a:r>
              <a:rPr lang="en-US">
                <a:effectLst/>
                <a:ea typeface="Times New Roman" panose="02020603050405020304" pitchFamily="18" charset="0"/>
                <a:cs typeface="Times New Roman"/>
              </a:rPr>
              <a:t>ELGE must show it will suffer significant financial hardship without intervenor compensation.</a:t>
            </a:r>
            <a:endParaRPr lang="en-US" altLang="en-US">
              <a:cs typeface="Times New Roman"/>
            </a:endParaRPr>
          </a:p>
          <a:p>
            <a:pPr lvl="1"/>
            <a:endParaRPr lang="en-US" altLang="en-US"/>
          </a:p>
          <a:p>
            <a:endParaRPr lang="en-US"/>
          </a:p>
        </p:txBody>
      </p:sp>
      <p:sp>
        <p:nvSpPr>
          <p:cNvPr id="4" name="Slide Number Placeholder 3">
            <a:extLst>
              <a:ext uri="{FF2B5EF4-FFF2-40B4-BE49-F238E27FC236}">
                <a16:creationId xmlns:a16="http://schemas.microsoft.com/office/drawing/2014/main" id="{56ABAD91-6570-0958-B8A5-FB7196B81D63}"/>
              </a:ext>
            </a:extLst>
          </p:cNvPr>
          <p:cNvSpPr>
            <a:spLocks noGrp="1"/>
          </p:cNvSpPr>
          <p:nvPr>
            <p:ph type="sldNum" sz="quarter" idx="12"/>
          </p:nvPr>
        </p:nvSpPr>
        <p:spPr>
          <a:xfrm>
            <a:off x="11199906" y="6400800"/>
            <a:ext cx="382493" cy="181909"/>
          </a:xfrm>
        </p:spPr>
        <p:txBody>
          <a:bodyPr/>
          <a:lstStyle/>
          <a:p>
            <a:fld id="{1C4126A1-9282-4A82-AC02-A59AF4A969C8}" type="slidenum">
              <a:rPr lang="en-US" smtClean="0"/>
              <a:pPr/>
              <a:t>17</a:t>
            </a:fld>
            <a:endParaRPr lang="en-US"/>
          </a:p>
        </p:txBody>
      </p:sp>
    </p:spTree>
    <p:extLst>
      <p:ext uri="{BB962C8B-B14F-4D97-AF65-F5344CB8AC3E}">
        <p14:creationId xmlns:p14="http://schemas.microsoft.com/office/powerpoint/2010/main" val="508163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5D5DF4-C6A9-DFB4-4ED2-9060C235324D}"/>
              </a:ext>
            </a:extLst>
          </p:cNvPr>
          <p:cNvSpPr>
            <a:spLocks noGrp="1"/>
          </p:cNvSpPr>
          <p:nvPr>
            <p:ph type="title"/>
          </p:nvPr>
        </p:nvSpPr>
        <p:spPr>
          <a:xfrm>
            <a:off x="609600" y="365125"/>
            <a:ext cx="10972800" cy="969304"/>
          </a:xfrm>
        </p:spPr>
        <p:txBody>
          <a:bodyPr/>
          <a:lstStyle/>
          <a:p>
            <a:r>
              <a:rPr lang="en-US"/>
              <a:t>Claim Submission and Required Documents</a:t>
            </a:r>
          </a:p>
        </p:txBody>
      </p:sp>
      <p:sp>
        <p:nvSpPr>
          <p:cNvPr id="6" name="Content Placeholder 5">
            <a:extLst>
              <a:ext uri="{FF2B5EF4-FFF2-40B4-BE49-F238E27FC236}">
                <a16:creationId xmlns:a16="http://schemas.microsoft.com/office/drawing/2014/main" id="{4FC38127-E35B-EA12-A8A5-022E00FADEF3}"/>
              </a:ext>
            </a:extLst>
          </p:cNvPr>
          <p:cNvSpPr>
            <a:spLocks noGrp="1"/>
          </p:cNvSpPr>
          <p:nvPr>
            <p:ph idx="1"/>
          </p:nvPr>
        </p:nvSpPr>
        <p:spPr>
          <a:xfrm>
            <a:off x="609600" y="1588119"/>
            <a:ext cx="10972800" cy="4588844"/>
          </a:xfrm>
        </p:spPr>
        <p:txBody>
          <a:bodyPr vert="horz" lIns="0" tIns="45720" rIns="91440" bIns="45720" rtlCol="0" anchor="t">
            <a:noAutofit/>
          </a:bodyPr>
          <a:lstStyle/>
          <a:p>
            <a:r>
              <a:rPr lang="en-US" altLang="en-US"/>
              <a:t>Claim must be filed within 60 days after the issuance of a final decision or order in the proceeding.</a:t>
            </a:r>
          </a:p>
          <a:p>
            <a:r>
              <a:rPr lang="en-US" altLang="en-US"/>
              <a:t>Documentation required: </a:t>
            </a:r>
          </a:p>
          <a:p>
            <a:pPr lvl="1"/>
            <a:r>
              <a:rPr lang="en-US" altLang="en-US"/>
              <a:t>Timesheets, (in </a:t>
            </a:r>
            <a:r>
              <a:rPr lang="en-US"/>
              <a:t>accordance with Rule 17.4(b));</a:t>
            </a:r>
          </a:p>
          <a:p>
            <a:pPr lvl="1"/>
            <a:r>
              <a:rPr lang="en-US" altLang="en-US"/>
              <a:t>Resumes, (when requesting to establish initial rate);</a:t>
            </a:r>
          </a:p>
          <a:p>
            <a:pPr lvl="1"/>
            <a:r>
              <a:rPr lang="en-US" altLang="en-US"/>
              <a:t>Consultant Terms &amp; Contracts, (</a:t>
            </a:r>
            <a:r>
              <a:rPr lang="en-US"/>
              <a:t>when requesting compensation for a consultant</a:t>
            </a:r>
            <a:r>
              <a:rPr lang="en-US" altLang="en-US"/>
              <a:t>); and</a:t>
            </a:r>
          </a:p>
          <a:p>
            <a:pPr lvl="1"/>
            <a:r>
              <a:rPr lang="en-US" altLang="en-US"/>
              <a:t>Receipts, (re</a:t>
            </a:r>
            <a:r>
              <a:rPr lang="en-US"/>
              <a:t>quired if expense exceeds $20).</a:t>
            </a:r>
          </a:p>
          <a:p>
            <a:endParaRPr lang="en-US"/>
          </a:p>
        </p:txBody>
      </p:sp>
      <p:sp>
        <p:nvSpPr>
          <p:cNvPr id="4" name="Slide Number Placeholder 3">
            <a:extLst>
              <a:ext uri="{FF2B5EF4-FFF2-40B4-BE49-F238E27FC236}">
                <a16:creationId xmlns:a16="http://schemas.microsoft.com/office/drawing/2014/main" id="{8A4D99AA-755A-AB91-BBF1-3DBD6CFA60B0}"/>
              </a:ext>
            </a:extLst>
          </p:cNvPr>
          <p:cNvSpPr>
            <a:spLocks noGrp="1"/>
          </p:cNvSpPr>
          <p:nvPr>
            <p:ph type="sldNum" sz="quarter" idx="12"/>
          </p:nvPr>
        </p:nvSpPr>
        <p:spPr>
          <a:xfrm>
            <a:off x="11199906" y="6400800"/>
            <a:ext cx="382493" cy="181909"/>
          </a:xfrm>
        </p:spPr>
        <p:txBody>
          <a:bodyPr/>
          <a:lstStyle/>
          <a:p>
            <a:fld id="{1C4126A1-9282-4A82-AC02-A59AF4A969C8}" type="slidenum">
              <a:rPr lang="en-US" smtClean="0"/>
              <a:pPr/>
              <a:t>18</a:t>
            </a:fld>
            <a:endParaRPr lang="en-US"/>
          </a:p>
        </p:txBody>
      </p:sp>
    </p:spTree>
    <p:extLst>
      <p:ext uri="{BB962C8B-B14F-4D97-AF65-F5344CB8AC3E}">
        <p14:creationId xmlns:p14="http://schemas.microsoft.com/office/powerpoint/2010/main" val="358736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3DD6-7A7D-0B5D-EB7B-E78382D939EE}"/>
              </a:ext>
            </a:extLst>
          </p:cNvPr>
          <p:cNvSpPr>
            <a:spLocks noGrp="1"/>
          </p:cNvSpPr>
          <p:nvPr>
            <p:ph type="title"/>
          </p:nvPr>
        </p:nvSpPr>
        <p:spPr/>
        <p:txBody>
          <a:bodyPr/>
          <a:lstStyle/>
          <a:p>
            <a:r>
              <a:rPr lang="en-US"/>
              <a:t>Claim Evaluation</a:t>
            </a:r>
          </a:p>
        </p:txBody>
      </p:sp>
      <p:sp>
        <p:nvSpPr>
          <p:cNvPr id="3" name="Text Placeholder 2">
            <a:extLst>
              <a:ext uri="{FF2B5EF4-FFF2-40B4-BE49-F238E27FC236}">
                <a16:creationId xmlns:a16="http://schemas.microsoft.com/office/drawing/2014/main" id="{989BAF2B-D4E2-3CA7-4554-6D24C02897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8AD053-CBF5-4B25-07F4-5206EC62F09C}"/>
              </a:ext>
            </a:extLst>
          </p:cNvPr>
          <p:cNvSpPr>
            <a:spLocks noGrp="1"/>
          </p:cNvSpPr>
          <p:nvPr>
            <p:ph type="sldNum" sz="quarter" idx="12"/>
          </p:nvPr>
        </p:nvSpPr>
        <p:spPr/>
        <p:txBody>
          <a:bodyPr/>
          <a:lstStyle/>
          <a:p>
            <a:fld id="{1C4126A1-9282-4A82-AC02-A59AF4A969C8}" type="slidenum">
              <a:rPr lang="en-US" smtClean="0"/>
              <a:t>19</a:t>
            </a:fld>
            <a:endParaRPr lang="en-US"/>
          </a:p>
        </p:txBody>
      </p:sp>
    </p:spTree>
    <p:extLst>
      <p:ext uri="{BB962C8B-B14F-4D97-AF65-F5344CB8AC3E}">
        <p14:creationId xmlns:p14="http://schemas.microsoft.com/office/powerpoint/2010/main" val="189707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E624-00B9-F030-B3B1-77F681584DD6}"/>
              </a:ext>
            </a:extLst>
          </p:cNvPr>
          <p:cNvSpPr>
            <a:spLocks noGrp="1"/>
          </p:cNvSpPr>
          <p:nvPr>
            <p:ph type="title"/>
          </p:nvPr>
        </p:nvSpPr>
        <p:spPr>
          <a:xfrm>
            <a:off x="609600" y="365125"/>
            <a:ext cx="10972800" cy="1325563"/>
          </a:xfrm>
        </p:spPr>
        <p:txBody>
          <a:bodyPr/>
          <a:lstStyle/>
          <a:p>
            <a:r>
              <a:rPr lang="en-US"/>
              <a:t>Agenda</a:t>
            </a:r>
          </a:p>
        </p:txBody>
      </p:sp>
      <p:sp>
        <p:nvSpPr>
          <p:cNvPr id="3" name="Content Placeholder 2">
            <a:extLst>
              <a:ext uri="{FF2B5EF4-FFF2-40B4-BE49-F238E27FC236}">
                <a16:creationId xmlns:a16="http://schemas.microsoft.com/office/drawing/2014/main" id="{E6759A52-5FB8-12CC-6162-34159E63C358}"/>
              </a:ext>
            </a:extLst>
          </p:cNvPr>
          <p:cNvSpPr>
            <a:spLocks noGrp="1"/>
          </p:cNvSpPr>
          <p:nvPr>
            <p:ph idx="1"/>
          </p:nvPr>
        </p:nvSpPr>
        <p:spPr>
          <a:xfrm>
            <a:off x="609600" y="1825625"/>
            <a:ext cx="10972800" cy="4351338"/>
          </a:xfrm>
        </p:spPr>
        <p:txBody>
          <a:bodyPr vert="horz" lIns="0" tIns="45720" rIns="91440" bIns="45720" rtlCol="0" anchor="t">
            <a:noAutofit/>
          </a:bodyPr>
          <a:lstStyle/>
          <a:p>
            <a:r>
              <a:rPr lang="en-US"/>
              <a:t>1:00 PM - 1:10 PM | Introduction and Purpose of the Workshop</a:t>
            </a:r>
          </a:p>
          <a:p>
            <a:r>
              <a:rPr lang="en-US"/>
              <a:t>1:10 PM - 2:00 PM | Overview of the IComp Program </a:t>
            </a:r>
          </a:p>
          <a:p>
            <a:pPr marL="0" indent="0">
              <a:buNone/>
            </a:pPr>
            <a:r>
              <a:rPr lang="en-US" sz="2300"/>
              <a:t>                                   | Claim Submission </a:t>
            </a:r>
            <a:endParaRPr lang="en-US"/>
          </a:p>
          <a:p>
            <a:pPr marL="0" indent="0">
              <a:buNone/>
            </a:pPr>
            <a:r>
              <a:rPr lang="en-US" sz="2300"/>
              <a:t>                                   | </a:t>
            </a:r>
            <a:r>
              <a:rPr lang="en-US"/>
              <a:t>Evaluation of Claims</a:t>
            </a:r>
          </a:p>
          <a:p>
            <a:pPr marL="0" indent="0">
              <a:buNone/>
            </a:pPr>
            <a:r>
              <a:rPr lang="en-US" sz="2200"/>
              <a:t>                                     | </a:t>
            </a:r>
            <a:r>
              <a:rPr lang="en-US" sz="2300"/>
              <a:t>Guidance, Best Practices and Resources</a:t>
            </a:r>
            <a:endParaRPr lang="en-US"/>
          </a:p>
          <a:p>
            <a:r>
              <a:rPr lang="en-US"/>
              <a:t>2:00 PM - 3:00 PM | Wrap-up, Q&amp;A and Closing</a:t>
            </a:r>
          </a:p>
          <a:p>
            <a:endParaRPr lang="en-US" altLang="en-US"/>
          </a:p>
          <a:p>
            <a:endParaRPr lang="en-US" altLang="en-US"/>
          </a:p>
          <a:p>
            <a:endParaRPr lang="en-US" altLang="en-US"/>
          </a:p>
          <a:p>
            <a:endParaRPr lang="en-US"/>
          </a:p>
        </p:txBody>
      </p:sp>
      <p:sp>
        <p:nvSpPr>
          <p:cNvPr id="4" name="Slide Number Placeholder 3">
            <a:extLst>
              <a:ext uri="{FF2B5EF4-FFF2-40B4-BE49-F238E27FC236}">
                <a16:creationId xmlns:a16="http://schemas.microsoft.com/office/drawing/2014/main" id="{451F6DEF-3421-FE9B-EC29-608E24ACB80F}"/>
              </a:ext>
            </a:extLst>
          </p:cNvPr>
          <p:cNvSpPr>
            <a:spLocks noGrp="1"/>
          </p:cNvSpPr>
          <p:nvPr>
            <p:ph type="sldNum" sz="quarter" idx="12"/>
          </p:nvPr>
        </p:nvSpPr>
        <p:spPr>
          <a:xfrm>
            <a:off x="11199906" y="6400800"/>
            <a:ext cx="382493" cy="181909"/>
          </a:xfrm>
        </p:spPr>
        <p:txBody>
          <a:bodyPr/>
          <a:lstStyle/>
          <a:p>
            <a:pPr lvl="0"/>
            <a:fld id="{1C4126A1-9282-4A82-AC02-A59AF4A969C8}" type="slidenum">
              <a:rPr lang="en-US" noProof="0" smtClean="0"/>
              <a:pPr lvl="0"/>
              <a:t>2</a:t>
            </a:fld>
            <a:endParaRPr lang="en-US" noProof="0"/>
          </a:p>
        </p:txBody>
      </p:sp>
    </p:spTree>
    <p:extLst>
      <p:ext uri="{BB962C8B-B14F-4D97-AF65-F5344CB8AC3E}">
        <p14:creationId xmlns:p14="http://schemas.microsoft.com/office/powerpoint/2010/main" val="95714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413A584-C226-4BB2-8523-ED0988FA064B}"/>
              </a:ext>
            </a:extLst>
          </p:cNvPr>
          <p:cNvSpPr>
            <a:spLocks noGrp="1" noChangeArrowheads="1"/>
          </p:cNvSpPr>
          <p:nvPr>
            <p:ph type="title"/>
          </p:nvPr>
        </p:nvSpPr>
        <p:spPr>
          <a:xfrm>
            <a:off x="609600" y="365125"/>
            <a:ext cx="10972800" cy="1028680"/>
          </a:xfrm>
        </p:spPr>
        <p:txBody>
          <a:bodyPr/>
          <a:lstStyle/>
          <a:p>
            <a:r>
              <a:rPr lang="en-US" altLang="en-US"/>
              <a:t>Review of Substantial Contribution</a:t>
            </a:r>
          </a:p>
        </p:txBody>
      </p:sp>
      <p:sp>
        <p:nvSpPr>
          <p:cNvPr id="25603" name="Content Placeholder 2">
            <a:extLst>
              <a:ext uri="{FF2B5EF4-FFF2-40B4-BE49-F238E27FC236}">
                <a16:creationId xmlns:a16="http://schemas.microsoft.com/office/drawing/2014/main" id="{55F06058-FE1C-498C-A652-2504A1648D60}"/>
              </a:ext>
            </a:extLst>
          </p:cNvPr>
          <p:cNvSpPr>
            <a:spLocks noGrp="1" noChangeArrowheads="1"/>
          </p:cNvSpPr>
          <p:nvPr>
            <p:ph idx="1"/>
          </p:nvPr>
        </p:nvSpPr>
        <p:spPr>
          <a:xfrm>
            <a:off x="609600" y="1598015"/>
            <a:ext cx="10972800" cy="4578948"/>
          </a:xfrm>
        </p:spPr>
        <p:txBody>
          <a:bodyPr vert="horz" lIns="0" tIns="45720" rIns="91440" bIns="45720" rtlCol="0" anchor="t">
            <a:noAutofit/>
          </a:bodyPr>
          <a:lstStyle/>
          <a:p>
            <a:pPr marL="342900" indent="-342900"/>
            <a:r>
              <a:rPr lang="en-US">
                <a:ea typeface="+mn-lt"/>
                <a:cs typeface="+mn-lt"/>
              </a:rPr>
              <a:t>An intervenor is considered to have significantly contributed to the Commission’s order or decision when:</a:t>
            </a:r>
            <a:endParaRPr lang="en-US" altLang="en-US">
              <a:ea typeface="+mn-lt"/>
              <a:cs typeface="+mn-lt"/>
            </a:endParaRPr>
          </a:p>
          <a:p>
            <a:pPr marL="685800" lvl="1" indent="-342900"/>
            <a:r>
              <a:rPr lang="en-US" altLang="en-US"/>
              <a:t>Their factual contentions, legal contentions, or specific policy or procedural recommendations were</a:t>
            </a:r>
            <a:r>
              <a:rPr lang="en-US">
                <a:ea typeface="+mn-lt"/>
                <a:cs typeface="+mn-lt"/>
              </a:rPr>
              <a:t> wholly or partially incorporated into the final outcome; or</a:t>
            </a:r>
            <a:endParaRPr lang="en-US" altLang="en-US">
              <a:ea typeface="+mn-lt"/>
              <a:cs typeface="+mn-lt"/>
            </a:endParaRPr>
          </a:p>
          <a:p>
            <a:pPr marL="685800" lvl="1" indent="-342900"/>
            <a:r>
              <a:rPr lang="en-US">
                <a:ea typeface="+mn-lt"/>
                <a:cs typeface="+mn-lt"/>
              </a:rPr>
              <a:t>They offered a unique perspective that enhanced the Commission’s comprehension of a complex issue, even if their position or recommendation was ultimately not adopted.</a:t>
            </a:r>
            <a:endParaRPr lang="en-US"/>
          </a:p>
          <a:p>
            <a:r>
              <a:rPr lang="en-US" altLang="en-US"/>
              <a:t>A</a:t>
            </a:r>
            <a:r>
              <a:rPr lang="en-US">
                <a:ea typeface="+mn-lt"/>
                <a:cs typeface="+mn-lt"/>
              </a:rPr>
              <a:t>n intervenor must substantiate their claim of substantial contribution by providing detailed and specific references to the record.</a:t>
            </a:r>
            <a:r>
              <a:rPr lang="en-US" altLang="en-US"/>
              <a:t> </a:t>
            </a:r>
          </a:p>
          <a:p>
            <a:pPr lvl="1">
              <a:lnSpc>
                <a:spcPct val="100000"/>
              </a:lnSpc>
              <a:defRPr/>
            </a:pPr>
            <a:r>
              <a:rPr lang="en-US" altLang="en-US"/>
              <a:t>Simply voting for or against </a:t>
            </a:r>
            <a:r>
              <a:rPr lang="en-US"/>
              <a:t>another party's proposal, without offering a unique analysis, does not qualify as a substantial contribution</a:t>
            </a:r>
            <a:r>
              <a:rPr lang="en-US" altLang="en-US"/>
              <a:t>.</a:t>
            </a:r>
          </a:p>
          <a:p>
            <a:pPr lvl="1">
              <a:lnSpc>
                <a:spcPct val="100000"/>
              </a:lnSpc>
              <a:defRPr/>
            </a:pPr>
            <a:endParaRPr lang="en-US" altLang="en-US"/>
          </a:p>
        </p:txBody>
      </p:sp>
      <p:sp>
        <p:nvSpPr>
          <p:cNvPr id="25604" name="Slide Number Placeholder 1">
            <a:extLst>
              <a:ext uri="{FF2B5EF4-FFF2-40B4-BE49-F238E27FC236}">
                <a16:creationId xmlns:a16="http://schemas.microsoft.com/office/drawing/2014/main" id="{762E50AB-FA12-4472-A3F6-87F0F224F477}"/>
              </a:ext>
            </a:extLst>
          </p:cNvPr>
          <p:cNvSpPr>
            <a:spLocks noGrp="1"/>
          </p:cNvSpPr>
          <p:nvPr>
            <p:ph type="sldNum" sz="quarter" idx="12"/>
          </p:nvPr>
        </p:nvSpPr>
        <p:spPr bwMode="auto">
          <a:xfrm>
            <a:off x="11199906" y="6400800"/>
            <a:ext cx="382493" cy="1819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FD4519-8A1D-4DEA-BBB7-AECC8FD0E88E}"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5043-6A38-4F56-C68D-DA25BD7E113C}"/>
              </a:ext>
            </a:extLst>
          </p:cNvPr>
          <p:cNvSpPr>
            <a:spLocks noGrp="1"/>
          </p:cNvSpPr>
          <p:nvPr>
            <p:ph type="title"/>
          </p:nvPr>
        </p:nvSpPr>
        <p:spPr>
          <a:xfrm>
            <a:off x="609600" y="78138"/>
            <a:ext cx="10972800" cy="1018784"/>
          </a:xfrm>
        </p:spPr>
        <p:txBody>
          <a:bodyPr/>
          <a:lstStyle/>
          <a:p>
            <a:r>
              <a:rPr lang="en-US" sz="3500" dirty="0"/>
              <a:t>Activities </a:t>
            </a:r>
            <a:r>
              <a:rPr lang="en-US" sz="3400" dirty="0"/>
              <a:t>Generally </a:t>
            </a:r>
            <a:r>
              <a:rPr lang="en-US" sz="3500" dirty="0"/>
              <a:t>Eligible for Compensation</a:t>
            </a:r>
            <a:endParaRPr lang="en-US" sz="3500" b="0" dirty="0">
              <a:solidFill>
                <a:srgbClr val="000000"/>
              </a:solidFill>
            </a:endParaRPr>
          </a:p>
        </p:txBody>
      </p:sp>
      <p:sp>
        <p:nvSpPr>
          <p:cNvPr id="3" name="Content Placeholder 2">
            <a:extLst>
              <a:ext uri="{FF2B5EF4-FFF2-40B4-BE49-F238E27FC236}">
                <a16:creationId xmlns:a16="http://schemas.microsoft.com/office/drawing/2014/main" id="{3B64EA5B-6F77-EF04-12CF-663F1986C5A3}"/>
              </a:ext>
            </a:extLst>
          </p:cNvPr>
          <p:cNvSpPr>
            <a:spLocks noGrp="1"/>
          </p:cNvSpPr>
          <p:nvPr>
            <p:ph idx="1"/>
          </p:nvPr>
        </p:nvSpPr>
        <p:spPr>
          <a:xfrm>
            <a:off x="540327" y="1301132"/>
            <a:ext cx="10972800" cy="4460195"/>
          </a:xfrm>
        </p:spPr>
        <p:txBody>
          <a:bodyPr vert="horz" lIns="0" tIns="45720" rIns="91440" bIns="45720" rtlCol="0" anchor="t">
            <a:noAutofit/>
          </a:bodyPr>
          <a:lstStyle/>
          <a:p>
            <a:pPr marL="0" indent="0">
              <a:buNone/>
            </a:pPr>
            <a:r>
              <a:rPr lang="en-US" b="1" dirty="0"/>
              <a:t>Direct Contributions to a Proceeding’s Outcome:</a:t>
            </a:r>
          </a:p>
          <a:p>
            <a:pPr marL="571500" indent="-231775"/>
            <a:r>
              <a:rPr lang="en-US" dirty="0">
                <a:ea typeface="+mn-lt"/>
                <a:cs typeface="+mn-lt"/>
              </a:rPr>
              <a:t>Preparing comments, briefs, testimony, and related materials.</a:t>
            </a:r>
          </a:p>
          <a:p>
            <a:pPr lvl="1"/>
            <a:r>
              <a:rPr lang="en-US" sz="2400" dirty="0">
                <a:ea typeface="+mn-lt"/>
                <a:cs typeface="+mn-lt"/>
              </a:rPr>
              <a:t>Conducting analyses of complex issues that provide valuable insights for the Commission.</a:t>
            </a:r>
          </a:p>
          <a:p>
            <a:pPr lvl="1"/>
            <a:r>
              <a:rPr lang="en-US" sz="2400" dirty="0">
                <a:ea typeface="+mn-lt"/>
                <a:cs typeface="+mn-lt"/>
              </a:rPr>
              <a:t>Engaging in hearings, workshops, and settlement discussions.</a:t>
            </a:r>
          </a:p>
          <a:p>
            <a:pPr marL="0" indent="0">
              <a:buNone/>
            </a:pPr>
            <a:r>
              <a:rPr lang="en-US" b="1" dirty="0"/>
              <a:t>Enhancing Issue Understanding:</a:t>
            </a:r>
          </a:p>
          <a:p>
            <a:pPr lvl="1">
              <a:spcBef>
                <a:spcPts val="1000"/>
              </a:spcBef>
            </a:pPr>
            <a:r>
              <a:rPr lang="en-US" sz="2400" dirty="0">
                <a:ea typeface="+mn-lt"/>
                <a:cs typeface="+mn-lt"/>
              </a:rPr>
              <a:t>Making substantial contributions that clarify technical or policy matters.</a:t>
            </a:r>
          </a:p>
          <a:p>
            <a:pPr lvl="1">
              <a:spcBef>
                <a:spcPts val="1000"/>
              </a:spcBef>
            </a:pPr>
            <a:r>
              <a:rPr lang="en-US" sz="2400" dirty="0">
                <a:ea typeface="+mn-lt"/>
                <a:cs typeface="+mn-lt"/>
              </a:rPr>
              <a:t>Offering unique perspectives or analyses that aid the Commission in reaching well-informed decisions.</a:t>
            </a:r>
          </a:p>
          <a:p>
            <a:endParaRPr lang="en-US" dirty="0"/>
          </a:p>
        </p:txBody>
      </p:sp>
      <p:sp>
        <p:nvSpPr>
          <p:cNvPr id="4" name="Slide Number Placeholder 3">
            <a:extLst>
              <a:ext uri="{FF2B5EF4-FFF2-40B4-BE49-F238E27FC236}">
                <a16:creationId xmlns:a16="http://schemas.microsoft.com/office/drawing/2014/main" id="{BF934CE1-99EF-C50E-A606-8C45E95BDE54}"/>
              </a:ext>
            </a:extLst>
          </p:cNvPr>
          <p:cNvSpPr>
            <a:spLocks noGrp="1"/>
          </p:cNvSpPr>
          <p:nvPr>
            <p:ph type="sldNum" sz="quarter" idx="12"/>
          </p:nvPr>
        </p:nvSpPr>
        <p:spPr/>
        <p:txBody>
          <a:bodyPr/>
          <a:lstStyle/>
          <a:p>
            <a:fld id="{1C4126A1-9282-4A82-AC02-A59AF4A969C8}" type="slidenum">
              <a:rPr lang="en-US" smtClean="0"/>
              <a:t>21</a:t>
            </a:fld>
            <a:endParaRPr lang="en-US"/>
          </a:p>
        </p:txBody>
      </p:sp>
    </p:spTree>
    <p:extLst>
      <p:ext uri="{BB962C8B-B14F-4D97-AF65-F5344CB8AC3E}">
        <p14:creationId xmlns:p14="http://schemas.microsoft.com/office/powerpoint/2010/main" val="279853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0C76-39F5-996E-A7D0-4A8EEE3C659D}"/>
              </a:ext>
            </a:extLst>
          </p:cNvPr>
          <p:cNvSpPr>
            <a:spLocks noGrp="1"/>
          </p:cNvSpPr>
          <p:nvPr>
            <p:ph type="title"/>
          </p:nvPr>
        </p:nvSpPr>
        <p:spPr>
          <a:xfrm>
            <a:off x="609600" y="365125"/>
            <a:ext cx="10972800" cy="929719"/>
          </a:xfrm>
        </p:spPr>
        <p:txBody>
          <a:bodyPr/>
          <a:lstStyle/>
          <a:p>
            <a:r>
              <a:rPr lang="en-US" sz="3400"/>
              <a:t>Activities </a:t>
            </a:r>
            <a:r>
              <a:rPr lang="en-US" sz="3300"/>
              <a:t>Generally </a:t>
            </a:r>
            <a:r>
              <a:rPr lang="en-US" sz="3400"/>
              <a:t>Eligible for Compensation</a:t>
            </a:r>
            <a:endParaRPr lang="en-US"/>
          </a:p>
        </p:txBody>
      </p:sp>
      <p:sp>
        <p:nvSpPr>
          <p:cNvPr id="3" name="Content Placeholder 2">
            <a:extLst>
              <a:ext uri="{FF2B5EF4-FFF2-40B4-BE49-F238E27FC236}">
                <a16:creationId xmlns:a16="http://schemas.microsoft.com/office/drawing/2014/main" id="{5F22A488-C666-FA38-EED3-A3BDC1431828}"/>
              </a:ext>
            </a:extLst>
          </p:cNvPr>
          <p:cNvSpPr>
            <a:spLocks noGrp="1"/>
          </p:cNvSpPr>
          <p:nvPr>
            <p:ph idx="1"/>
          </p:nvPr>
        </p:nvSpPr>
        <p:spPr>
          <a:xfrm>
            <a:off x="609600" y="1588119"/>
            <a:ext cx="10972800" cy="4588844"/>
          </a:xfrm>
        </p:spPr>
        <p:txBody>
          <a:bodyPr vert="horz" lIns="0" tIns="45720" rIns="91440" bIns="45720" rtlCol="0" anchor="t">
            <a:noAutofit/>
          </a:bodyPr>
          <a:lstStyle/>
          <a:p>
            <a:pPr marL="0" indent="0">
              <a:buNone/>
            </a:pPr>
            <a:r>
              <a:rPr lang="en-US" b="1" dirty="0"/>
              <a:t>Efforts Recognized in the Decision:</a:t>
            </a:r>
            <a:endParaRPr lang="en-US" dirty="0">
              <a:solidFill>
                <a:srgbClr val="000000"/>
              </a:solidFill>
            </a:endParaRPr>
          </a:p>
          <a:p>
            <a:pPr marL="514350" indent="-285750">
              <a:buFont typeface="Arial"/>
              <a:buChar char="•"/>
            </a:pPr>
            <a:r>
              <a:rPr lang="en-US" dirty="0"/>
              <a:t>Explicit acknowledgment in the Commission’s order or decision, highlighting how the intervenor’s arguments or recommendations influenced the outcome.</a:t>
            </a:r>
            <a:endParaRPr lang="en-US" dirty="0">
              <a:solidFill>
                <a:srgbClr val="000000"/>
              </a:solidFill>
            </a:endParaRPr>
          </a:p>
          <a:p>
            <a:pPr marL="0" indent="0">
              <a:buNone/>
            </a:pPr>
            <a:r>
              <a:rPr lang="en-US" b="1" dirty="0"/>
              <a:t>Eligible Expenses:</a:t>
            </a:r>
            <a:endParaRPr lang="en-US" dirty="0"/>
          </a:p>
          <a:p>
            <a:pPr lvl="1"/>
            <a:r>
              <a:rPr lang="en-US" sz="2400" dirty="0"/>
              <a:t>Time spent on compensable activities mentioned above, supported by detailed and precise timesheets.</a:t>
            </a:r>
          </a:p>
          <a:p>
            <a:pPr lvl="1"/>
            <a:r>
              <a:rPr lang="en-US" sz="2400" dirty="0"/>
              <a:t>Fees for expert consultants, provided they are reasonable and directly related to the substantial contribution made.</a:t>
            </a:r>
          </a:p>
          <a:p>
            <a:pPr lvl="1"/>
            <a:r>
              <a:rPr lang="en-US" sz="2400" dirty="0"/>
              <a:t>Travel expenses for in-person participation, </a:t>
            </a:r>
            <a:r>
              <a:rPr lang="en-US" sz="2400" dirty="0">
                <a:ea typeface="+mn-lt"/>
                <a:cs typeface="+mn-lt"/>
              </a:rPr>
              <a:t>provided they are necessary and supported by appropriate receipts</a:t>
            </a:r>
            <a:r>
              <a:rPr lang="en-US" sz="2400" dirty="0"/>
              <a:t>.</a:t>
            </a:r>
          </a:p>
          <a:p>
            <a:endParaRPr lang="en-US" dirty="0"/>
          </a:p>
        </p:txBody>
      </p:sp>
      <p:sp>
        <p:nvSpPr>
          <p:cNvPr id="4" name="Slide Number Placeholder 3">
            <a:extLst>
              <a:ext uri="{FF2B5EF4-FFF2-40B4-BE49-F238E27FC236}">
                <a16:creationId xmlns:a16="http://schemas.microsoft.com/office/drawing/2014/main" id="{AC10C354-3F32-DBEB-F53B-5B04EB766055}"/>
              </a:ext>
            </a:extLst>
          </p:cNvPr>
          <p:cNvSpPr>
            <a:spLocks noGrp="1"/>
          </p:cNvSpPr>
          <p:nvPr>
            <p:ph type="sldNum" sz="quarter" idx="12"/>
          </p:nvPr>
        </p:nvSpPr>
        <p:spPr/>
        <p:txBody>
          <a:bodyPr/>
          <a:lstStyle/>
          <a:p>
            <a:fld id="{1C4126A1-9282-4A82-AC02-A59AF4A969C8}" type="slidenum">
              <a:rPr lang="en-US" smtClean="0"/>
              <a:t>22</a:t>
            </a:fld>
            <a:endParaRPr lang="en-US"/>
          </a:p>
        </p:txBody>
      </p:sp>
    </p:spTree>
    <p:extLst>
      <p:ext uri="{BB962C8B-B14F-4D97-AF65-F5344CB8AC3E}">
        <p14:creationId xmlns:p14="http://schemas.microsoft.com/office/powerpoint/2010/main" val="1757934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D128-A2BF-814D-BD1D-FDFF40565521}"/>
              </a:ext>
            </a:extLst>
          </p:cNvPr>
          <p:cNvSpPr>
            <a:spLocks noGrp="1"/>
          </p:cNvSpPr>
          <p:nvPr>
            <p:ph type="title"/>
          </p:nvPr>
        </p:nvSpPr>
        <p:spPr>
          <a:xfrm>
            <a:off x="609599" y="285451"/>
            <a:ext cx="10972800" cy="827742"/>
          </a:xfrm>
        </p:spPr>
        <p:txBody>
          <a:bodyPr/>
          <a:lstStyle/>
          <a:p>
            <a:r>
              <a:rPr lang="en-US"/>
              <a:t>Activities </a:t>
            </a:r>
            <a:r>
              <a:rPr lang="en-US" sz="3300"/>
              <a:t>Generally </a:t>
            </a:r>
            <a:r>
              <a:rPr lang="en-US"/>
              <a:t>Not Eligible for Compensation</a:t>
            </a:r>
          </a:p>
        </p:txBody>
      </p:sp>
      <p:sp>
        <p:nvSpPr>
          <p:cNvPr id="3" name="Content Placeholder 2">
            <a:extLst>
              <a:ext uri="{FF2B5EF4-FFF2-40B4-BE49-F238E27FC236}">
                <a16:creationId xmlns:a16="http://schemas.microsoft.com/office/drawing/2014/main" id="{4CE88B21-807D-DA54-2232-30E85FB39DBE}"/>
              </a:ext>
            </a:extLst>
          </p:cNvPr>
          <p:cNvSpPr>
            <a:spLocks noGrp="1"/>
          </p:cNvSpPr>
          <p:nvPr>
            <p:ph idx="1"/>
          </p:nvPr>
        </p:nvSpPr>
        <p:spPr>
          <a:xfrm>
            <a:off x="609599" y="1284942"/>
            <a:ext cx="10972800" cy="5115858"/>
          </a:xfrm>
        </p:spPr>
        <p:txBody>
          <a:bodyPr vert="horz" lIns="0" tIns="45720" rIns="91440" bIns="45720" rtlCol="0" anchor="t">
            <a:noAutofit/>
          </a:bodyPr>
          <a:lstStyle/>
          <a:p>
            <a:pPr marL="0" indent="0">
              <a:buNone/>
            </a:pPr>
            <a:r>
              <a:rPr lang="en-US" b="1" dirty="0"/>
              <a:t>Unrelated or Unsupported Costs:</a:t>
            </a:r>
            <a:endParaRPr lang="en-US" dirty="0"/>
          </a:p>
          <a:p>
            <a:pPr lvl="1"/>
            <a:r>
              <a:rPr lang="en-US" dirty="0"/>
              <a:t>Work addressing issues outside the scope of the proceeding.</a:t>
            </a:r>
          </a:p>
          <a:p>
            <a:pPr lvl="1"/>
            <a:r>
              <a:rPr lang="en-US" dirty="0"/>
              <a:t>Unsupported claims, vague or incomplete timesheets, and undocumented expenses.</a:t>
            </a:r>
          </a:p>
          <a:p>
            <a:pPr lvl="1"/>
            <a:r>
              <a:rPr lang="en-US" dirty="0"/>
              <a:t>Hours for workshops, </a:t>
            </a:r>
            <a:r>
              <a:rPr lang="en-US" dirty="0" err="1"/>
              <a:t>en</a:t>
            </a:r>
            <a:r>
              <a:rPr lang="en-US" dirty="0"/>
              <a:t> bancs and meetings with other state or federal agencies not tied to the outcome of the proceeding.</a:t>
            </a:r>
          </a:p>
          <a:p>
            <a:pPr marL="0" indent="0">
              <a:buNone/>
            </a:pPr>
            <a:endParaRPr lang="en-US" b="1" dirty="0"/>
          </a:p>
          <a:p>
            <a:pPr marL="0" indent="0">
              <a:buNone/>
            </a:pPr>
            <a:r>
              <a:rPr lang="en-US" b="1" dirty="0"/>
              <a:t>Administrative or Clerical Tasks:</a:t>
            </a:r>
          </a:p>
          <a:p>
            <a:pPr lvl="1"/>
            <a:r>
              <a:rPr lang="en-US" dirty="0"/>
              <a:t>Routine</a:t>
            </a:r>
            <a:r>
              <a:rPr lang="en-US" dirty="0">
                <a:ea typeface="+mn-lt"/>
                <a:cs typeface="+mn-lt"/>
              </a:rPr>
              <a:t> administrative tasks,</a:t>
            </a:r>
            <a:r>
              <a:rPr lang="en-US" dirty="0"/>
              <a:t> (e.g., calendaring upcoming dates, comments and deadlines; calendaring workshops; filing and serving of comments; review and computing deadlines; downloading documents), </a:t>
            </a:r>
            <a:r>
              <a:rPr lang="en-US" dirty="0">
                <a:ea typeface="+mn-lt"/>
                <a:cs typeface="+mn-lt"/>
              </a:rPr>
              <a:t>are not compensable as they are included in the fees paid to attorneys</a:t>
            </a:r>
            <a:r>
              <a:rPr lang="en-US" dirty="0"/>
              <a:t>.</a:t>
            </a:r>
          </a:p>
          <a:p>
            <a:endParaRPr lang="en-US" dirty="0"/>
          </a:p>
        </p:txBody>
      </p:sp>
      <p:sp>
        <p:nvSpPr>
          <p:cNvPr id="4" name="Slide Number Placeholder 3">
            <a:extLst>
              <a:ext uri="{FF2B5EF4-FFF2-40B4-BE49-F238E27FC236}">
                <a16:creationId xmlns:a16="http://schemas.microsoft.com/office/drawing/2014/main" id="{F09B0246-C848-ED51-2A3E-2CCB5DB192AE}"/>
              </a:ext>
            </a:extLst>
          </p:cNvPr>
          <p:cNvSpPr>
            <a:spLocks noGrp="1"/>
          </p:cNvSpPr>
          <p:nvPr>
            <p:ph type="sldNum" sz="quarter" idx="12"/>
          </p:nvPr>
        </p:nvSpPr>
        <p:spPr/>
        <p:txBody>
          <a:bodyPr/>
          <a:lstStyle/>
          <a:p>
            <a:fld id="{1C4126A1-9282-4A82-AC02-A59AF4A969C8}" type="slidenum">
              <a:rPr lang="en-US" smtClean="0"/>
              <a:t>23</a:t>
            </a:fld>
            <a:endParaRPr lang="en-US"/>
          </a:p>
        </p:txBody>
      </p:sp>
    </p:spTree>
    <p:extLst>
      <p:ext uri="{BB962C8B-B14F-4D97-AF65-F5344CB8AC3E}">
        <p14:creationId xmlns:p14="http://schemas.microsoft.com/office/powerpoint/2010/main" val="1246279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EB654-DC58-13A1-2044-043C3C0CE42C}"/>
            </a:ext>
          </a:extLst>
        </p:cNvPr>
        <p:cNvGrpSpPr/>
        <p:nvPr/>
      </p:nvGrpSpPr>
      <p:grpSpPr>
        <a:xfrm>
          <a:off x="0" y="0"/>
          <a:ext cx="0" cy="0"/>
          <a:chOff x="0" y="0"/>
          <a:chExt cx="0" cy="0"/>
        </a:xfrm>
      </p:grpSpPr>
      <p:sp>
        <p:nvSpPr>
          <p:cNvPr id="25602" name="Title 1">
            <a:extLst>
              <a:ext uri="{FF2B5EF4-FFF2-40B4-BE49-F238E27FC236}">
                <a16:creationId xmlns:a16="http://schemas.microsoft.com/office/drawing/2014/main" id="{A67F4CDA-3234-45F3-31B3-C3C75C7FA233}"/>
              </a:ext>
            </a:extLst>
          </p:cNvPr>
          <p:cNvSpPr>
            <a:spLocks noGrp="1" noChangeArrowheads="1"/>
          </p:cNvSpPr>
          <p:nvPr>
            <p:ph type="title"/>
          </p:nvPr>
        </p:nvSpPr>
        <p:spPr>
          <a:xfrm>
            <a:off x="609600" y="365125"/>
            <a:ext cx="10972800" cy="929719"/>
          </a:xfrm>
        </p:spPr>
        <p:txBody>
          <a:bodyPr/>
          <a:lstStyle/>
          <a:p>
            <a:r>
              <a:rPr lang="en-US" sz="3400"/>
              <a:t>Activities </a:t>
            </a:r>
            <a:r>
              <a:rPr lang="en-US" sz="3300"/>
              <a:t>Generally </a:t>
            </a:r>
            <a:r>
              <a:rPr lang="en-US" sz="3400"/>
              <a:t>Not Eligible for Compensation</a:t>
            </a:r>
            <a:endParaRPr lang="en-US"/>
          </a:p>
        </p:txBody>
      </p:sp>
      <p:sp>
        <p:nvSpPr>
          <p:cNvPr id="25603" name="Content Placeholder 2">
            <a:extLst>
              <a:ext uri="{FF2B5EF4-FFF2-40B4-BE49-F238E27FC236}">
                <a16:creationId xmlns:a16="http://schemas.microsoft.com/office/drawing/2014/main" id="{1B8AA1BE-59D1-B78E-F2DF-BECB5458F62F}"/>
              </a:ext>
            </a:extLst>
          </p:cNvPr>
          <p:cNvSpPr>
            <a:spLocks noGrp="1" noChangeArrowheads="1"/>
          </p:cNvSpPr>
          <p:nvPr>
            <p:ph idx="1"/>
          </p:nvPr>
        </p:nvSpPr>
        <p:spPr>
          <a:xfrm>
            <a:off x="609600" y="1716768"/>
            <a:ext cx="10972800" cy="4351338"/>
          </a:xfrm>
        </p:spPr>
        <p:txBody>
          <a:bodyPr vert="horz" lIns="0" tIns="45720" rIns="91440" bIns="45720" rtlCol="0" anchor="t">
            <a:noAutofit/>
          </a:bodyPr>
          <a:lstStyle/>
          <a:p>
            <a:pPr marL="0" indent="0">
              <a:buNone/>
            </a:pPr>
            <a:r>
              <a:rPr lang="en-US" b="1"/>
              <a:t>Additional Non-Compensable Efforts:</a:t>
            </a:r>
          </a:p>
          <a:p>
            <a:pPr lvl="1" indent="-285750"/>
            <a:r>
              <a:rPr lang="en-US">
                <a:ea typeface="+mn-lt"/>
                <a:cs typeface="+mn-lt"/>
              </a:rPr>
              <a:t>Excessive hours that lack justification for the complexity of the work.</a:t>
            </a:r>
            <a:endParaRPr lang="en-US"/>
          </a:p>
          <a:p>
            <a:pPr lvl="1" indent="-285750"/>
            <a:r>
              <a:rPr lang="en-US"/>
              <a:t>Duplication of efforts without added value or coordination among intervenors. </a:t>
            </a:r>
          </a:p>
          <a:p>
            <a:pPr lvl="1" indent="-285750"/>
            <a:r>
              <a:rPr lang="en-US">
                <a:ea typeface="+mn-lt"/>
                <a:cs typeface="+mn-lt"/>
              </a:rPr>
              <a:t>Preparing for or attending Public Participation Hearings, community meetings, or voting meetings.</a:t>
            </a:r>
            <a:endParaRPr lang="en-US"/>
          </a:p>
          <a:p>
            <a:pPr lvl="1" indent="-285750"/>
            <a:r>
              <a:rPr lang="en-US"/>
              <a:t>Work on Legislative activities.</a:t>
            </a:r>
          </a:p>
          <a:p>
            <a:pPr lvl="1" indent="-285750"/>
            <a:r>
              <a:rPr lang="en-US">
                <a:ea typeface="+mn-lt"/>
                <a:cs typeface="+mn-lt"/>
              </a:rPr>
              <a:t>Reiterating arguments already made by others, without providing unique analysis or perspective.</a:t>
            </a:r>
            <a:endParaRPr lang="en-US"/>
          </a:p>
          <a:p>
            <a:pPr lvl="1" indent="-285750"/>
            <a:r>
              <a:rPr lang="en-US"/>
              <a:t>Meals and travel less than 120 miles one way.</a:t>
            </a:r>
          </a:p>
          <a:p>
            <a:pPr lvl="1"/>
            <a:endParaRPr lang="en-US"/>
          </a:p>
          <a:p>
            <a:pPr lvl="2" indent="-172720"/>
            <a:endParaRPr lang="en-US"/>
          </a:p>
          <a:p>
            <a:endParaRPr lang="en-US" altLang="en-US"/>
          </a:p>
        </p:txBody>
      </p:sp>
      <p:sp>
        <p:nvSpPr>
          <p:cNvPr id="25604" name="Slide Number Placeholder 1">
            <a:extLst>
              <a:ext uri="{FF2B5EF4-FFF2-40B4-BE49-F238E27FC236}">
                <a16:creationId xmlns:a16="http://schemas.microsoft.com/office/drawing/2014/main" id="{16CA9830-1810-0546-0637-DAB29A4A4A21}"/>
              </a:ext>
            </a:extLst>
          </p:cNvPr>
          <p:cNvSpPr>
            <a:spLocks noGrp="1"/>
          </p:cNvSpPr>
          <p:nvPr>
            <p:ph type="sldNum" sz="quarter" idx="12"/>
          </p:nvPr>
        </p:nvSpPr>
        <p:spPr bwMode="auto">
          <a:xfrm>
            <a:off x="11199906" y="6400800"/>
            <a:ext cx="382493" cy="1819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FD4519-8A1D-4DEA-BBB7-AECC8FD0E88E}" type="slidenum">
              <a:rPr lang="en-US" altLang="en-US" smtClean="0"/>
              <a:pPr/>
              <a:t>24</a:t>
            </a:fld>
            <a:endParaRPr lang="en-US" altLang="en-US"/>
          </a:p>
        </p:txBody>
      </p:sp>
    </p:spTree>
    <p:extLst>
      <p:ext uri="{BB962C8B-B14F-4D97-AF65-F5344CB8AC3E}">
        <p14:creationId xmlns:p14="http://schemas.microsoft.com/office/powerpoint/2010/main" val="2044916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0828-EFE3-2235-9E1A-A36F76099D5F}"/>
              </a:ext>
            </a:extLst>
          </p:cNvPr>
          <p:cNvSpPr>
            <a:spLocks noGrp="1"/>
          </p:cNvSpPr>
          <p:nvPr>
            <p:ph type="title"/>
          </p:nvPr>
        </p:nvSpPr>
        <p:spPr>
          <a:xfrm>
            <a:off x="609600" y="464086"/>
            <a:ext cx="10972800" cy="830758"/>
          </a:xfrm>
        </p:spPr>
        <p:txBody>
          <a:bodyPr/>
          <a:lstStyle/>
          <a:p>
            <a:r>
              <a:rPr lang="en-US" sz="3500"/>
              <a:t>Reasonable Fee and Costs for Labor Roles</a:t>
            </a:r>
            <a:endParaRPr lang="en-US" altLang="en-US"/>
          </a:p>
        </p:txBody>
      </p:sp>
      <p:sp>
        <p:nvSpPr>
          <p:cNvPr id="3" name="Content Placeholder 2">
            <a:extLst>
              <a:ext uri="{FF2B5EF4-FFF2-40B4-BE49-F238E27FC236}">
                <a16:creationId xmlns:a16="http://schemas.microsoft.com/office/drawing/2014/main" id="{3FA790B4-7B0A-1013-1C8D-4673B90DD0C5}"/>
              </a:ext>
            </a:extLst>
          </p:cNvPr>
          <p:cNvSpPr>
            <a:spLocks noGrp="1"/>
          </p:cNvSpPr>
          <p:nvPr>
            <p:ph idx="1"/>
          </p:nvPr>
        </p:nvSpPr>
        <p:spPr>
          <a:xfrm>
            <a:off x="609600" y="1400094"/>
            <a:ext cx="10972800" cy="4776869"/>
          </a:xfrm>
        </p:spPr>
        <p:txBody>
          <a:bodyPr vert="horz" lIns="0" tIns="45720" rIns="91440" bIns="45720" rtlCol="0" anchor="t">
            <a:noAutofit/>
          </a:bodyPr>
          <a:lstStyle/>
          <a:p>
            <a:r>
              <a:rPr lang="en-US"/>
              <a:t>Intervenor Advocates, Experts, Attorneys:</a:t>
            </a:r>
          </a:p>
          <a:p>
            <a:pPr lvl="1"/>
            <a:r>
              <a:rPr lang="en-US"/>
              <a:t>The Commission relies on </a:t>
            </a:r>
            <a:r>
              <a:rPr lang="en-US">
                <a:ea typeface="+mn-lt"/>
                <a:cs typeface="+mn-lt"/>
              </a:rPr>
              <a:t>the Market Rate Study to determine labor role rates for intervenors, taking into account their level of experience. </a:t>
            </a:r>
          </a:p>
          <a:p>
            <a:r>
              <a:rPr lang="en-US"/>
              <a:t>Consultants:</a:t>
            </a:r>
          </a:p>
          <a:p>
            <a:pPr lvl="1"/>
            <a:r>
              <a:rPr lang="en-US" sz="2100">
                <a:ea typeface="+mn-lt"/>
                <a:cs typeface="+mn-lt"/>
              </a:rPr>
              <a:t>The Commission's policy on consultant rates is outlined in D.07-01-009, </a:t>
            </a:r>
            <a:br>
              <a:rPr lang="en-US" sz="2100">
                <a:ea typeface="+mn-lt"/>
                <a:cs typeface="+mn-lt"/>
              </a:rPr>
            </a:br>
            <a:r>
              <a:rPr lang="en-US" sz="2100">
                <a:ea typeface="+mn-lt"/>
                <a:cs typeface="+mn-lt"/>
              </a:rPr>
              <a:t>D.08-04-010, and Resolution ALJ-235.</a:t>
            </a:r>
          </a:p>
          <a:p>
            <a:pPr lvl="1"/>
            <a:r>
              <a:rPr lang="en-US"/>
              <a:t>This policy states that</a:t>
            </a:r>
            <a:r>
              <a:rPr lang="en-US">
                <a:ea typeface="+mn-lt"/>
                <a:cs typeface="+mn-lt"/>
              </a:rPr>
              <a:t> the rate requested by an intervenor cannot exceed the rate charged to them by any external consultant they hire, even if the consultant's rate falls below the minimum for a specific level of experience.</a:t>
            </a:r>
          </a:p>
          <a:p>
            <a:pPr lvl="1"/>
            <a:r>
              <a:rPr lang="en-US">
                <a:ea typeface="+mn-lt"/>
                <a:cs typeface="+mn-lt"/>
              </a:rPr>
              <a:t>For consultants operating under a contingency contract, the Commission relies on the Market Rate Study to determine the appropriate rate based on the consultant's experience. This approach assumes that the consultant has not invoiced, or collected any fees, from the intervenor until the IComp award is granted.</a:t>
            </a:r>
            <a:endParaRPr lang="en-US"/>
          </a:p>
          <a:p>
            <a:pPr marL="339725" lvl="1" indent="0">
              <a:buNone/>
            </a:pPr>
            <a:endParaRPr lang="en-US"/>
          </a:p>
        </p:txBody>
      </p:sp>
      <p:sp>
        <p:nvSpPr>
          <p:cNvPr id="4" name="Slide Number Placeholder 3">
            <a:extLst>
              <a:ext uri="{FF2B5EF4-FFF2-40B4-BE49-F238E27FC236}">
                <a16:creationId xmlns:a16="http://schemas.microsoft.com/office/drawing/2014/main" id="{7FEEC292-9450-85F2-C269-B9DD2AF38F47}"/>
              </a:ext>
            </a:extLst>
          </p:cNvPr>
          <p:cNvSpPr>
            <a:spLocks noGrp="1"/>
          </p:cNvSpPr>
          <p:nvPr>
            <p:ph type="sldNum" sz="quarter" idx="12"/>
          </p:nvPr>
        </p:nvSpPr>
        <p:spPr>
          <a:xfrm>
            <a:off x="11199906" y="6400800"/>
            <a:ext cx="382493" cy="181909"/>
          </a:xfrm>
        </p:spPr>
        <p:txBody>
          <a:bodyPr/>
          <a:lstStyle/>
          <a:p>
            <a:fld id="{1C4126A1-9282-4A82-AC02-A59AF4A969C8}" type="slidenum">
              <a:rPr lang="en-US" smtClean="0"/>
              <a:pPr/>
              <a:t>25</a:t>
            </a:fld>
            <a:endParaRPr lang="en-US"/>
          </a:p>
        </p:txBody>
      </p:sp>
    </p:spTree>
    <p:extLst>
      <p:ext uri="{BB962C8B-B14F-4D97-AF65-F5344CB8AC3E}">
        <p14:creationId xmlns:p14="http://schemas.microsoft.com/office/powerpoint/2010/main" val="946695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702DE-C8AA-606E-07B8-9864DCE1FC1A}"/>
            </a:ext>
          </a:extLst>
        </p:cNvPr>
        <p:cNvGrpSpPr/>
        <p:nvPr/>
      </p:nvGrpSpPr>
      <p:grpSpPr>
        <a:xfrm>
          <a:off x="0" y="0"/>
          <a:ext cx="0" cy="0"/>
          <a:chOff x="0" y="0"/>
          <a:chExt cx="0" cy="0"/>
        </a:xfrm>
      </p:grpSpPr>
      <p:sp>
        <p:nvSpPr>
          <p:cNvPr id="25602" name="Title 1">
            <a:extLst>
              <a:ext uri="{FF2B5EF4-FFF2-40B4-BE49-F238E27FC236}">
                <a16:creationId xmlns:a16="http://schemas.microsoft.com/office/drawing/2014/main" id="{368CFAC6-EE85-3E05-7682-F85CAE2C2C21}"/>
              </a:ext>
            </a:extLst>
          </p:cNvPr>
          <p:cNvSpPr>
            <a:spLocks noGrp="1" noChangeArrowheads="1"/>
          </p:cNvSpPr>
          <p:nvPr>
            <p:ph type="title"/>
          </p:nvPr>
        </p:nvSpPr>
        <p:spPr>
          <a:xfrm>
            <a:off x="609600" y="365125"/>
            <a:ext cx="10972800" cy="781278"/>
          </a:xfrm>
        </p:spPr>
        <p:txBody>
          <a:bodyPr/>
          <a:lstStyle/>
          <a:p>
            <a:r>
              <a:rPr lang="en-US" altLang="en-US"/>
              <a:t>Award of Compensation</a:t>
            </a:r>
          </a:p>
        </p:txBody>
      </p:sp>
      <p:sp>
        <p:nvSpPr>
          <p:cNvPr id="25603" name="Content Placeholder 2">
            <a:extLst>
              <a:ext uri="{FF2B5EF4-FFF2-40B4-BE49-F238E27FC236}">
                <a16:creationId xmlns:a16="http://schemas.microsoft.com/office/drawing/2014/main" id="{7F12273A-E4FC-7C05-7408-F6F7D05B1676}"/>
              </a:ext>
            </a:extLst>
          </p:cNvPr>
          <p:cNvSpPr>
            <a:spLocks noGrp="1" noChangeArrowheads="1"/>
          </p:cNvSpPr>
          <p:nvPr>
            <p:ph idx="1"/>
          </p:nvPr>
        </p:nvSpPr>
        <p:spPr>
          <a:xfrm>
            <a:off x="609600" y="1588119"/>
            <a:ext cx="10972800" cy="4588844"/>
          </a:xfrm>
        </p:spPr>
        <p:txBody>
          <a:bodyPr vert="horz" lIns="0" tIns="45720" rIns="91440" bIns="45720" rtlCol="0" anchor="t">
            <a:noAutofit/>
          </a:bodyPr>
          <a:lstStyle/>
          <a:p>
            <a:pPr marL="342900" indent="-342900"/>
            <a:r>
              <a:rPr lang="en-US">
                <a:ea typeface="+mn-lt"/>
                <a:cs typeface="+mn-lt"/>
              </a:rPr>
              <a:t>Making a substantial contribution in and of itself does not entitle an intervenor to all its claimed fees and costs. </a:t>
            </a:r>
            <a:endParaRPr lang="en-US"/>
          </a:p>
          <a:p>
            <a:pPr marL="342900" indent="-342900"/>
            <a:r>
              <a:rPr lang="en-US">
                <a:ea typeface="+mn-lt"/>
                <a:cs typeface="+mn-lt"/>
              </a:rPr>
              <a:t>To merit an award of compensation, an intervenor’s claimed fees and costs must be reasonable, necessary for, and related to its substantial contribution. </a:t>
            </a:r>
          </a:p>
          <a:p>
            <a:pPr marL="342900" indent="-342900">
              <a:defRPr/>
            </a:pPr>
            <a:r>
              <a:rPr lang="en-US">
                <a:ea typeface="+mn-lt"/>
                <a:cs typeface="+mn-lt"/>
              </a:rPr>
              <a:t>Statute requires the Commission to award reasonable fees and costs––not all requested fees and costs. </a:t>
            </a:r>
            <a:endParaRPr lang="en-US"/>
          </a:p>
          <a:p>
            <a:pPr>
              <a:defRPr/>
            </a:pPr>
            <a:r>
              <a:rPr lang="en-US">
                <a:ea typeface="+mn-lt"/>
                <a:cs typeface="+mn-lt"/>
              </a:rPr>
              <a:t>The Commission has substantial discretion to determine the reasonable costs and fees incurred by an intervenor based on the evaluation of the facts surrounding the intervenor’s participation, and the full record.</a:t>
            </a:r>
          </a:p>
          <a:p>
            <a:pPr>
              <a:defRPr/>
            </a:pPr>
            <a:endParaRPr lang="en-US"/>
          </a:p>
          <a:p>
            <a:pPr lvl="1">
              <a:lnSpc>
                <a:spcPct val="100000"/>
              </a:lnSpc>
              <a:defRPr/>
            </a:pPr>
            <a:endParaRPr lang="en-US" altLang="en-US"/>
          </a:p>
        </p:txBody>
      </p:sp>
      <p:sp>
        <p:nvSpPr>
          <p:cNvPr id="25604" name="Slide Number Placeholder 1">
            <a:extLst>
              <a:ext uri="{FF2B5EF4-FFF2-40B4-BE49-F238E27FC236}">
                <a16:creationId xmlns:a16="http://schemas.microsoft.com/office/drawing/2014/main" id="{F8C32A00-EB39-5D8E-2C2E-B516AE122F4E}"/>
              </a:ext>
            </a:extLst>
          </p:cNvPr>
          <p:cNvSpPr>
            <a:spLocks noGrp="1"/>
          </p:cNvSpPr>
          <p:nvPr>
            <p:ph type="sldNum" sz="quarter" idx="12"/>
          </p:nvPr>
        </p:nvSpPr>
        <p:spPr bwMode="auto">
          <a:xfrm>
            <a:off x="11199906" y="6400800"/>
            <a:ext cx="382493" cy="1819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FD4519-8A1D-4DEA-BBB7-AECC8FD0E88E}" type="slidenum">
              <a:rPr lang="en-US" altLang="en-US" smtClean="0"/>
              <a:pPr/>
              <a:t>26</a:t>
            </a:fld>
            <a:endParaRPr lang="en-US" altLang="en-US"/>
          </a:p>
        </p:txBody>
      </p:sp>
    </p:spTree>
    <p:extLst>
      <p:ext uri="{BB962C8B-B14F-4D97-AF65-F5344CB8AC3E}">
        <p14:creationId xmlns:p14="http://schemas.microsoft.com/office/powerpoint/2010/main" val="2459164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C7B8B-DFC2-21E9-D14F-568554E42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AB795-35FC-AC43-CCD6-A637CC6D11F1}"/>
              </a:ext>
            </a:extLst>
          </p:cNvPr>
          <p:cNvSpPr>
            <a:spLocks noGrp="1"/>
          </p:cNvSpPr>
          <p:nvPr>
            <p:ph type="title"/>
          </p:nvPr>
        </p:nvSpPr>
        <p:spPr/>
        <p:txBody>
          <a:bodyPr/>
          <a:lstStyle/>
          <a:p>
            <a:r>
              <a:rPr lang="en-US"/>
              <a:t>Common Reasons for Reductions and Delays</a:t>
            </a:r>
          </a:p>
        </p:txBody>
      </p:sp>
      <p:sp>
        <p:nvSpPr>
          <p:cNvPr id="3" name="Text Placeholder 2">
            <a:extLst>
              <a:ext uri="{FF2B5EF4-FFF2-40B4-BE49-F238E27FC236}">
                <a16:creationId xmlns:a16="http://schemas.microsoft.com/office/drawing/2014/main" id="{7EAA90B9-BE24-6861-952F-8BAD318FEA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552AE5-E86A-2AA9-50FC-2C16E9D5A294}"/>
              </a:ext>
            </a:extLst>
          </p:cNvPr>
          <p:cNvSpPr>
            <a:spLocks noGrp="1"/>
          </p:cNvSpPr>
          <p:nvPr>
            <p:ph type="sldNum" sz="quarter" idx="12"/>
          </p:nvPr>
        </p:nvSpPr>
        <p:spPr/>
        <p:txBody>
          <a:bodyPr/>
          <a:lstStyle/>
          <a:p>
            <a:fld id="{1C4126A1-9282-4A82-AC02-A59AF4A969C8}" type="slidenum">
              <a:rPr lang="en-US" smtClean="0"/>
              <a:t>27</a:t>
            </a:fld>
            <a:endParaRPr lang="en-US"/>
          </a:p>
        </p:txBody>
      </p:sp>
    </p:spTree>
    <p:extLst>
      <p:ext uri="{BB962C8B-B14F-4D97-AF65-F5344CB8AC3E}">
        <p14:creationId xmlns:p14="http://schemas.microsoft.com/office/powerpoint/2010/main" val="327278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EEA0-E976-BF6A-42DF-BAB796FEC8BF}"/>
              </a:ext>
            </a:extLst>
          </p:cNvPr>
          <p:cNvSpPr>
            <a:spLocks noGrp="1"/>
          </p:cNvSpPr>
          <p:nvPr>
            <p:ph type="title"/>
          </p:nvPr>
        </p:nvSpPr>
        <p:spPr>
          <a:xfrm>
            <a:off x="609600" y="365125"/>
            <a:ext cx="10972800" cy="682318"/>
          </a:xfrm>
        </p:spPr>
        <p:txBody>
          <a:bodyPr/>
          <a:lstStyle/>
          <a:p>
            <a:r>
              <a:rPr lang="en-US"/>
              <a:t>Common Reasons for Reductions</a:t>
            </a:r>
          </a:p>
        </p:txBody>
      </p:sp>
      <p:sp>
        <p:nvSpPr>
          <p:cNvPr id="3" name="Content Placeholder 2">
            <a:extLst>
              <a:ext uri="{FF2B5EF4-FFF2-40B4-BE49-F238E27FC236}">
                <a16:creationId xmlns:a16="http://schemas.microsoft.com/office/drawing/2014/main" id="{32CD89B8-4C18-6B91-9805-338FFE2932E6}"/>
              </a:ext>
            </a:extLst>
          </p:cNvPr>
          <p:cNvSpPr>
            <a:spLocks noGrp="1"/>
          </p:cNvSpPr>
          <p:nvPr>
            <p:ph idx="1"/>
          </p:nvPr>
        </p:nvSpPr>
        <p:spPr>
          <a:xfrm>
            <a:off x="609600" y="1182380"/>
            <a:ext cx="10972800" cy="5212297"/>
          </a:xfrm>
        </p:spPr>
        <p:txBody>
          <a:bodyPr vert="horz" lIns="0" tIns="45720" rIns="91440" bIns="45720" rtlCol="0" anchor="t">
            <a:noAutofit/>
          </a:bodyPr>
          <a:lstStyle/>
          <a:p>
            <a:pPr marL="0" indent="0">
              <a:buNone/>
            </a:pPr>
            <a:r>
              <a:rPr lang="en-US" b="1"/>
              <a:t>Lack of Substantial Contribution:</a:t>
            </a:r>
          </a:p>
          <a:p>
            <a:pPr lvl="1"/>
            <a:r>
              <a:rPr lang="en-US">
                <a:ea typeface="+mn-lt"/>
                <a:cs typeface="+mn-lt"/>
              </a:rPr>
              <a:t>Inability to demonstrate how the work meaningfully contributed to the Commission’s decision-making process.</a:t>
            </a:r>
          </a:p>
          <a:p>
            <a:pPr lvl="1"/>
            <a:r>
              <a:rPr lang="en-US">
                <a:ea typeface="+mn-lt"/>
                <a:cs typeface="+mn-lt"/>
              </a:rPr>
              <a:t>Absence of unique analysis or perspective to justify the claim of substantial contribution.</a:t>
            </a:r>
          </a:p>
          <a:p>
            <a:pPr marL="0" indent="0">
              <a:buNone/>
            </a:pPr>
            <a:r>
              <a:rPr lang="en-US" b="1"/>
              <a:t>Insufficient Documentation:</a:t>
            </a:r>
          </a:p>
          <a:p>
            <a:pPr lvl="1"/>
            <a:r>
              <a:rPr lang="en-US"/>
              <a:t>Claims </a:t>
            </a:r>
            <a:r>
              <a:rPr lang="en-US">
                <a:ea typeface="+mn-lt"/>
                <a:cs typeface="+mn-lt"/>
              </a:rPr>
              <a:t>missing detailed timesheets, receipts, or other supporting evidence.</a:t>
            </a:r>
          </a:p>
          <a:p>
            <a:pPr lvl="1"/>
            <a:r>
              <a:rPr lang="en-US">
                <a:ea typeface="+mn-lt"/>
                <a:cs typeface="+mn-lt"/>
              </a:rPr>
              <a:t>Incomplete or missing contracts, resumes, or required documentation.</a:t>
            </a:r>
          </a:p>
          <a:p>
            <a:pPr marL="0" indent="0">
              <a:buNone/>
            </a:pPr>
            <a:r>
              <a:rPr lang="en-US" b="1"/>
              <a:t>Unreasonable Costs:</a:t>
            </a:r>
          </a:p>
          <a:p>
            <a:pPr lvl="1"/>
            <a:r>
              <a:rPr lang="en-US"/>
              <a:t>Excessive claimed hours for the scope of the proceeding.</a:t>
            </a:r>
          </a:p>
          <a:p>
            <a:pPr lvl="1"/>
            <a:r>
              <a:rPr lang="en-US"/>
              <a:t>Inconsistent rate requests, and/or unsupported expenses.</a:t>
            </a:r>
          </a:p>
          <a:p>
            <a:pPr marL="0" indent="0">
              <a:buNone/>
            </a:pPr>
            <a:r>
              <a:rPr lang="en-ZW" b="1"/>
              <a:t>Duplication of Effort:</a:t>
            </a:r>
            <a:endParaRPr lang="en-US" b="1"/>
          </a:p>
          <a:p>
            <a:pPr lvl="1"/>
            <a:r>
              <a:rPr lang="en-US" sz="2000"/>
              <a:t>Participation that unnecessarily duplicates the work of similar interests already adequately represented.</a:t>
            </a:r>
          </a:p>
          <a:p>
            <a:pPr marL="0" indent="0">
              <a:buNone/>
            </a:pPr>
            <a:endParaRPr lang="en-US"/>
          </a:p>
        </p:txBody>
      </p:sp>
      <p:sp>
        <p:nvSpPr>
          <p:cNvPr id="4" name="Slide Number Placeholder 3">
            <a:extLst>
              <a:ext uri="{FF2B5EF4-FFF2-40B4-BE49-F238E27FC236}">
                <a16:creationId xmlns:a16="http://schemas.microsoft.com/office/drawing/2014/main" id="{4A99ED9F-A2AD-1347-12E6-6A752ACC7957}"/>
              </a:ext>
            </a:extLst>
          </p:cNvPr>
          <p:cNvSpPr>
            <a:spLocks noGrp="1"/>
          </p:cNvSpPr>
          <p:nvPr>
            <p:ph type="sldNum" sz="quarter" idx="12"/>
          </p:nvPr>
        </p:nvSpPr>
        <p:spPr/>
        <p:txBody>
          <a:bodyPr/>
          <a:lstStyle/>
          <a:p>
            <a:fld id="{1C4126A1-9282-4A82-AC02-A59AF4A969C8}" type="slidenum">
              <a:rPr lang="en-US" smtClean="0"/>
              <a:t>28</a:t>
            </a:fld>
            <a:endParaRPr lang="en-US"/>
          </a:p>
        </p:txBody>
      </p:sp>
    </p:spTree>
    <p:extLst>
      <p:ext uri="{BB962C8B-B14F-4D97-AF65-F5344CB8AC3E}">
        <p14:creationId xmlns:p14="http://schemas.microsoft.com/office/powerpoint/2010/main" val="348129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3DF19-9E46-38A6-A34F-2DA23F8A60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A2BC5-2E69-43E3-E500-4D6E7DE6A80D}"/>
              </a:ext>
            </a:extLst>
          </p:cNvPr>
          <p:cNvSpPr>
            <a:spLocks noGrp="1"/>
          </p:cNvSpPr>
          <p:nvPr>
            <p:ph type="title"/>
          </p:nvPr>
        </p:nvSpPr>
        <p:spPr>
          <a:xfrm>
            <a:off x="609600" y="365125"/>
            <a:ext cx="10972800" cy="801070"/>
          </a:xfrm>
        </p:spPr>
        <p:txBody>
          <a:bodyPr/>
          <a:lstStyle/>
          <a:p>
            <a:r>
              <a:rPr lang="en-US" sz="3500"/>
              <a:t>Common Reasons for Delays</a:t>
            </a:r>
            <a:endParaRPr lang="en-US" sz="3500" b="0">
              <a:solidFill>
                <a:srgbClr val="000000"/>
              </a:solidFill>
            </a:endParaRPr>
          </a:p>
        </p:txBody>
      </p:sp>
      <p:sp>
        <p:nvSpPr>
          <p:cNvPr id="3" name="Content Placeholder 2">
            <a:extLst>
              <a:ext uri="{FF2B5EF4-FFF2-40B4-BE49-F238E27FC236}">
                <a16:creationId xmlns:a16="http://schemas.microsoft.com/office/drawing/2014/main" id="{9049A7D3-0918-4FD8-4401-9430EBA6EFA8}"/>
              </a:ext>
            </a:extLst>
          </p:cNvPr>
          <p:cNvSpPr>
            <a:spLocks noGrp="1"/>
          </p:cNvSpPr>
          <p:nvPr>
            <p:ph idx="1"/>
          </p:nvPr>
        </p:nvSpPr>
        <p:spPr>
          <a:xfrm>
            <a:off x="609600" y="1558431"/>
            <a:ext cx="10972800" cy="4618532"/>
          </a:xfrm>
        </p:spPr>
        <p:txBody>
          <a:bodyPr vert="horz" lIns="0" tIns="45720" rIns="91440" bIns="45720" rtlCol="0" anchor="t">
            <a:noAutofit/>
          </a:bodyPr>
          <a:lstStyle/>
          <a:p>
            <a:pPr marL="0" indent="0">
              <a:buNone/>
            </a:pPr>
            <a:r>
              <a:rPr lang="en-US" b="1"/>
              <a:t>Incomplete or Inaccurate Filings:</a:t>
            </a:r>
          </a:p>
          <a:p>
            <a:pPr lvl="1"/>
            <a:r>
              <a:rPr lang="en-US"/>
              <a:t>Missing documents, unclear timesheets, or errors in submitted claims may require follow-ups actions, causing delays in processing.</a:t>
            </a:r>
          </a:p>
          <a:p>
            <a:pPr lvl="1"/>
            <a:r>
              <a:rPr lang="en-US"/>
              <a:t>Each</a:t>
            </a:r>
            <a:r>
              <a:rPr lang="en-US">
                <a:ea typeface="+mn-lt"/>
                <a:cs typeface="+mn-lt"/>
              </a:rPr>
              <a:t> request for supplemental documentation typically adds an additional 30 days to the timeline, provided the intervenor responds promptly</a:t>
            </a:r>
            <a:r>
              <a:rPr lang="en-US"/>
              <a:t>. </a:t>
            </a:r>
          </a:p>
          <a:p>
            <a:pPr marL="0" indent="0">
              <a:buNone/>
            </a:pPr>
            <a:r>
              <a:rPr lang="en-US" b="1"/>
              <a:t>Verification of Rates and Expenses:</a:t>
            </a:r>
          </a:p>
          <a:p>
            <a:pPr lvl="1"/>
            <a:r>
              <a:rPr lang="en-US"/>
              <a:t> </a:t>
            </a:r>
            <a:r>
              <a:rPr lang="en-US">
                <a:ea typeface="+mn-lt"/>
                <a:cs typeface="+mn-lt"/>
              </a:rPr>
              <a:t>Additional time might be necessary to confirm the accuracy of the rates and expenses included in the claim.</a:t>
            </a:r>
          </a:p>
          <a:p>
            <a:pPr marL="0" indent="0">
              <a:buNone/>
            </a:pPr>
            <a:r>
              <a:rPr lang="en-US" b="1"/>
              <a:t>Responses to a Claim or Comments on a Decision:</a:t>
            </a:r>
          </a:p>
          <a:p>
            <a:pPr marL="685800" lvl="1" indent="-342900"/>
            <a:r>
              <a:rPr lang="en-US"/>
              <a:t>Additional time is added when a response to a claim is filed or when a proposed decision on a claim is issued for comment, with each activity adding approximately 30 days to the processing time. </a:t>
            </a:r>
            <a:endParaRPr lang="en-US" b="1">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id="{B0F73A70-E202-4F66-8869-55D9998F2366}"/>
              </a:ext>
            </a:extLst>
          </p:cNvPr>
          <p:cNvSpPr>
            <a:spLocks noGrp="1"/>
          </p:cNvSpPr>
          <p:nvPr>
            <p:ph type="sldNum" sz="quarter" idx="12"/>
          </p:nvPr>
        </p:nvSpPr>
        <p:spPr/>
        <p:txBody>
          <a:bodyPr/>
          <a:lstStyle/>
          <a:p>
            <a:fld id="{1C4126A1-9282-4A82-AC02-A59AF4A969C8}" type="slidenum">
              <a:rPr lang="en-US" smtClean="0"/>
              <a:t>29</a:t>
            </a:fld>
            <a:endParaRPr lang="en-US"/>
          </a:p>
        </p:txBody>
      </p:sp>
    </p:spTree>
    <p:extLst>
      <p:ext uri="{BB962C8B-B14F-4D97-AF65-F5344CB8AC3E}">
        <p14:creationId xmlns:p14="http://schemas.microsoft.com/office/powerpoint/2010/main" val="355859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A6D67-BB0E-8BAA-2DAB-134884B94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8BC75-C093-7851-0F98-481C16AE7B56}"/>
              </a:ext>
            </a:extLst>
          </p:cNvPr>
          <p:cNvSpPr>
            <a:spLocks noGrp="1"/>
          </p:cNvSpPr>
          <p:nvPr>
            <p:ph type="title"/>
          </p:nvPr>
        </p:nvSpPr>
        <p:spPr>
          <a:xfrm>
            <a:off x="609600" y="276061"/>
            <a:ext cx="10968319" cy="851821"/>
          </a:xfrm>
        </p:spPr>
        <p:txBody>
          <a:bodyPr>
            <a:noAutofit/>
          </a:bodyPr>
          <a:lstStyle/>
          <a:p>
            <a:r>
              <a:rPr lang="en-US"/>
              <a:t>The IComp Team &amp; Role</a:t>
            </a:r>
          </a:p>
        </p:txBody>
      </p:sp>
      <p:sp>
        <p:nvSpPr>
          <p:cNvPr id="6" name="Content Placeholder 5">
            <a:extLst>
              <a:ext uri="{FF2B5EF4-FFF2-40B4-BE49-F238E27FC236}">
                <a16:creationId xmlns:a16="http://schemas.microsoft.com/office/drawing/2014/main" id="{1471C7FE-003E-C0E0-41DE-93F13CE68C0B}"/>
              </a:ext>
            </a:extLst>
          </p:cNvPr>
          <p:cNvSpPr>
            <a:spLocks noGrp="1"/>
          </p:cNvSpPr>
          <p:nvPr>
            <p:ph idx="1"/>
          </p:nvPr>
        </p:nvSpPr>
        <p:spPr>
          <a:xfrm>
            <a:off x="461727" y="1304112"/>
            <a:ext cx="11274529" cy="4872852"/>
          </a:xfrm>
        </p:spPr>
        <p:txBody>
          <a:bodyPr vert="horz" lIns="0" tIns="45720" rIns="91440" bIns="45720" rtlCol="0" anchor="t">
            <a:noAutofit/>
          </a:bodyPr>
          <a:lstStyle/>
          <a:p>
            <a:r>
              <a:rPr lang="en-US" altLang="en-US"/>
              <a:t>The team consists of 9 analysts, and 3 Staff Services Managers.</a:t>
            </a:r>
          </a:p>
          <a:p>
            <a:r>
              <a:rPr lang="en-US"/>
              <a:t>Provides support to intervenors with e-filing assistance, ad hoc training on hourly rates, notice of intent (NOI) inquiries.</a:t>
            </a:r>
          </a:p>
          <a:p>
            <a:r>
              <a:rPr lang="en-US" altLang="en-US"/>
              <a:t>Provides support to Administrative Law Judges on NOI rulings and proposed decisions.  </a:t>
            </a:r>
          </a:p>
          <a:p>
            <a:r>
              <a:rPr lang="en-US" altLang="en-US"/>
              <a:t>The team analyzes claims for:</a:t>
            </a:r>
          </a:p>
          <a:p>
            <a:pPr lvl="1"/>
            <a:r>
              <a:rPr lang="en-US" altLang="en-US"/>
              <a:t>compliance with </a:t>
            </a:r>
            <a:r>
              <a:rPr lang="en-US" altLang="en-US" err="1"/>
              <a:t>IComp</a:t>
            </a:r>
            <a:r>
              <a:rPr lang="en-US" altLang="en-US"/>
              <a:t> filing requirements, </a:t>
            </a:r>
          </a:p>
          <a:p>
            <a:pPr lvl="1"/>
            <a:r>
              <a:rPr lang="en-US" altLang="en-US"/>
              <a:t>references in decisions to substantial contributions, </a:t>
            </a:r>
          </a:p>
          <a:p>
            <a:pPr lvl="1"/>
            <a:r>
              <a:rPr lang="en-US" altLang="en-US"/>
              <a:t>appropriate hourly rates for individuals, and</a:t>
            </a:r>
          </a:p>
          <a:p>
            <a:pPr lvl="1"/>
            <a:r>
              <a:rPr lang="en-US" altLang="en-US"/>
              <a:t>documentation of claimed costs.</a:t>
            </a:r>
          </a:p>
          <a:p>
            <a:r>
              <a:rPr lang="en-US"/>
              <a:t>The </a:t>
            </a:r>
            <a:r>
              <a:rPr lang="en-US" sz="2300"/>
              <a:t>Administrative Law Judges </a:t>
            </a:r>
            <a:r>
              <a:rPr lang="en-US"/>
              <a:t>make all final determinations on rulings and proposed decisions.  </a:t>
            </a:r>
          </a:p>
          <a:p>
            <a:endParaRPr lang="en-US"/>
          </a:p>
          <a:p>
            <a:pPr lvl="1"/>
            <a:endParaRPr lang="en-US" altLang="en-US"/>
          </a:p>
          <a:p>
            <a:endParaRPr lang="en-US" sz="2200">
              <a:ea typeface="Open Sans"/>
              <a:cs typeface="Open Sans"/>
            </a:endParaRPr>
          </a:p>
          <a:p>
            <a:pPr marL="0" indent="0">
              <a:buNone/>
            </a:pPr>
            <a:endParaRPr lang="en-US" sz="2300"/>
          </a:p>
        </p:txBody>
      </p:sp>
      <p:sp>
        <p:nvSpPr>
          <p:cNvPr id="4" name="Slide Number Placeholder 3">
            <a:extLst>
              <a:ext uri="{FF2B5EF4-FFF2-40B4-BE49-F238E27FC236}">
                <a16:creationId xmlns:a16="http://schemas.microsoft.com/office/drawing/2014/main" id="{0A7F9653-C71D-F8FE-2267-6C45E337ADEF}"/>
              </a:ext>
            </a:extLst>
          </p:cNvPr>
          <p:cNvSpPr>
            <a:spLocks noGrp="1"/>
          </p:cNvSpPr>
          <p:nvPr>
            <p:ph type="sldNum" sz="quarter" idx="12"/>
          </p:nvPr>
        </p:nvSpPr>
        <p:spPr/>
        <p:txBody>
          <a:bodyPr/>
          <a:lstStyle/>
          <a:p>
            <a:fld id="{1C4126A1-9282-4A82-AC02-A59AF4A969C8}" type="slidenum">
              <a:rPr lang="en-US" smtClean="0"/>
              <a:t>3</a:t>
            </a:fld>
            <a:endParaRPr lang="en-US"/>
          </a:p>
        </p:txBody>
      </p:sp>
    </p:spTree>
    <p:extLst>
      <p:ext uri="{BB962C8B-B14F-4D97-AF65-F5344CB8AC3E}">
        <p14:creationId xmlns:p14="http://schemas.microsoft.com/office/powerpoint/2010/main" val="2267287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F815-0292-897A-4459-C7C50EE43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10590B-1B47-52F8-2E6F-C47FF5951AB4}"/>
              </a:ext>
            </a:extLst>
          </p:cNvPr>
          <p:cNvSpPr>
            <a:spLocks noGrp="1"/>
          </p:cNvSpPr>
          <p:nvPr>
            <p:ph type="title"/>
          </p:nvPr>
        </p:nvSpPr>
        <p:spPr/>
        <p:txBody>
          <a:bodyPr/>
          <a:lstStyle/>
          <a:p>
            <a:r>
              <a:rPr lang="en-US" dirty="0"/>
              <a:t>Guidance, Best Practices and Resources</a:t>
            </a:r>
          </a:p>
        </p:txBody>
      </p:sp>
      <p:sp>
        <p:nvSpPr>
          <p:cNvPr id="3" name="Text Placeholder 2">
            <a:extLst>
              <a:ext uri="{FF2B5EF4-FFF2-40B4-BE49-F238E27FC236}">
                <a16:creationId xmlns:a16="http://schemas.microsoft.com/office/drawing/2014/main" id="{8665CF34-940F-8919-E558-86957C7D34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B2457F-2F56-9E3E-2B12-533E2763D064}"/>
              </a:ext>
            </a:extLst>
          </p:cNvPr>
          <p:cNvSpPr>
            <a:spLocks noGrp="1"/>
          </p:cNvSpPr>
          <p:nvPr>
            <p:ph type="sldNum" sz="quarter" idx="12"/>
          </p:nvPr>
        </p:nvSpPr>
        <p:spPr/>
        <p:txBody>
          <a:bodyPr/>
          <a:lstStyle/>
          <a:p>
            <a:fld id="{1C4126A1-9282-4A82-AC02-A59AF4A969C8}" type="slidenum">
              <a:rPr lang="en-US" smtClean="0"/>
              <a:t>30</a:t>
            </a:fld>
            <a:endParaRPr lang="en-US"/>
          </a:p>
        </p:txBody>
      </p:sp>
    </p:spTree>
    <p:extLst>
      <p:ext uri="{BB962C8B-B14F-4D97-AF65-F5344CB8AC3E}">
        <p14:creationId xmlns:p14="http://schemas.microsoft.com/office/powerpoint/2010/main" val="4111471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45457-243C-6024-A930-7C14FD778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2A8B0-7400-EA0D-E1BE-CD0ABA4F4185}"/>
              </a:ext>
            </a:extLst>
          </p:cNvPr>
          <p:cNvSpPr>
            <a:spLocks noGrp="1"/>
          </p:cNvSpPr>
          <p:nvPr>
            <p:ph type="title"/>
          </p:nvPr>
        </p:nvSpPr>
        <p:spPr>
          <a:xfrm>
            <a:off x="609600" y="365125"/>
            <a:ext cx="10972800" cy="741694"/>
          </a:xfrm>
        </p:spPr>
        <p:txBody>
          <a:bodyPr/>
          <a:lstStyle/>
          <a:p>
            <a:r>
              <a:rPr lang="en-US"/>
              <a:t>Guidance and Best Practices</a:t>
            </a:r>
          </a:p>
        </p:txBody>
      </p:sp>
      <p:sp>
        <p:nvSpPr>
          <p:cNvPr id="3" name="Content Placeholder 2">
            <a:extLst>
              <a:ext uri="{FF2B5EF4-FFF2-40B4-BE49-F238E27FC236}">
                <a16:creationId xmlns:a16="http://schemas.microsoft.com/office/drawing/2014/main" id="{528072F6-F235-6A51-D579-9C2E7365671B}"/>
              </a:ext>
            </a:extLst>
          </p:cNvPr>
          <p:cNvSpPr>
            <a:spLocks noGrp="1"/>
          </p:cNvSpPr>
          <p:nvPr>
            <p:ph idx="1"/>
          </p:nvPr>
        </p:nvSpPr>
        <p:spPr>
          <a:xfrm>
            <a:off x="609600" y="1221963"/>
            <a:ext cx="10972800" cy="4697701"/>
          </a:xfrm>
        </p:spPr>
        <p:txBody>
          <a:bodyPr vert="horz" lIns="0" tIns="45720" rIns="91440" bIns="45720" rtlCol="0" anchor="t">
            <a:noAutofit/>
          </a:bodyPr>
          <a:lstStyle/>
          <a:p>
            <a:r>
              <a:rPr lang="en-US" b="1" dirty="0">
                <a:ea typeface="+mn-lt"/>
                <a:cs typeface="+mn-lt"/>
              </a:rPr>
              <a:t>Lack of Substantial Cont</a:t>
            </a:r>
            <a:r>
              <a:rPr lang="en-US" b="1" dirty="0"/>
              <a:t>ribution:</a:t>
            </a:r>
          </a:p>
          <a:p>
            <a:pPr lvl="1"/>
            <a:r>
              <a:rPr lang="en-ZW" dirty="0"/>
              <a:t>Clearly link the claimed substantial contribution to the decision, with as much specificity as possible (e.g., provide citations to specific portions of documents that indicates the Commission has adopted in whole or in part your contentions or recommendations).</a:t>
            </a:r>
          </a:p>
          <a:p>
            <a:pPr lvl="1"/>
            <a:r>
              <a:rPr lang="en-ZW" dirty="0"/>
              <a:t>Avoid allocating significant time under "general” activities, as most of the work can and must be associated with specific, substantive issues.  </a:t>
            </a:r>
          </a:p>
          <a:p>
            <a:r>
              <a:rPr lang="en-ZW" b="1" dirty="0">
                <a:ea typeface="+mn-lt"/>
                <a:cs typeface="+mn-lt"/>
              </a:rPr>
              <a:t>Duplication of Effort:</a:t>
            </a:r>
          </a:p>
          <a:p>
            <a:pPr lvl="1"/>
            <a:r>
              <a:rPr lang="en-ZW" dirty="0"/>
              <a:t>Identify how participation </a:t>
            </a:r>
            <a:r>
              <a:rPr lang="en-US" dirty="0"/>
              <a:t>materially supplements, complements, or cont</a:t>
            </a:r>
            <a:r>
              <a:rPr lang="en-US" dirty="0">
                <a:ea typeface="+mn-lt"/>
                <a:cs typeface="+mn-lt"/>
              </a:rPr>
              <a:t>ributes to the presentation of another party, including Commission staff.</a:t>
            </a:r>
          </a:p>
          <a:p>
            <a:pPr lvl="1"/>
            <a:r>
              <a:rPr lang="en-US" dirty="0">
                <a:ea typeface="+mn-lt"/>
                <a:cs typeface="+mn-lt"/>
              </a:rPr>
              <a:t>Identify how </a:t>
            </a:r>
            <a:r>
              <a:rPr lang="en-ZW" dirty="0">
                <a:ea typeface="+mn-lt"/>
                <a:cs typeface="+mn-lt"/>
              </a:rPr>
              <a:t>participation/</a:t>
            </a:r>
            <a:r>
              <a:rPr lang="en-US" dirty="0">
                <a:ea typeface="+mn-lt"/>
                <a:cs typeface="+mn-lt"/>
              </a:rPr>
              <a:t>contribution was unique from other contributions.</a:t>
            </a:r>
          </a:p>
          <a:p>
            <a:pPr lvl="1"/>
            <a:r>
              <a:rPr lang="en-US" dirty="0">
                <a:ea typeface="+mn-lt"/>
                <a:cs typeface="+mn-lt"/>
              </a:rPr>
              <a:t>For joint claims, explain what parts of the contributions were proposed and drafted by each party, how the joint filers distributed work between themselves, and provide practical instruction to the specific joint filings. The work and efforts need to be distinguishable. </a:t>
            </a:r>
          </a:p>
          <a:p>
            <a:pPr lvl="1"/>
            <a:endParaRPr lang="en-US" dirty="0"/>
          </a:p>
          <a:p>
            <a:endParaRPr lang="en-US" dirty="0"/>
          </a:p>
        </p:txBody>
      </p:sp>
      <p:sp>
        <p:nvSpPr>
          <p:cNvPr id="4" name="Slide Number Placeholder 3">
            <a:extLst>
              <a:ext uri="{FF2B5EF4-FFF2-40B4-BE49-F238E27FC236}">
                <a16:creationId xmlns:a16="http://schemas.microsoft.com/office/drawing/2014/main" id="{B84200DD-A0F3-9B3D-0AB3-4C278F300493}"/>
              </a:ext>
            </a:extLst>
          </p:cNvPr>
          <p:cNvSpPr>
            <a:spLocks noGrp="1"/>
          </p:cNvSpPr>
          <p:nvPr>
            <p:ph type="sldNum" sz="quarter" idx="12"/>
          </p:nvPr>
        </p:nvSpPr>
        <p:spPr>
          <a:xfrm>
            <a:off x="11199906" y="6400800"/>
            <a:ext cx="382493" cy="181909"/>
          </a:xfrm>
        </p:spPr>
        <p:txBody>
          <a:bodyPr/>
          <a:lstStyle/>
          <a:p>
            <a:fld id="{1C4126A1-9282-4A82-AC02-A59AF4A969C8}" type="slidenum">
              <a:rPr lang="en-US" smtClean="0"/>
              <a:pPr/>
              <a:t>31</a:t>
            </a:fld>
            <a:endParaRPr lang="en-US"/>
          </a:p>
        </p:txBody>
      </p:sp>
    </p:spTree>
    <p:extLst>
      <p:ext uri="{BB962C8B-B14F-4D97-AF65-F5344CB8AC3E}">
        <p14:creationId xmlns:p14="http://schemas.microsoft.com/office/powerpoint/2010/main" val="2761370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7B4F3-309E-8C0B-DD58-45577FC10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DEFE1-9D56-F984-F675-F6763101D745}"/>
              </a:ext>
            </a:extLst>
          </p:cNvPr>
          <p:cNvSpPr>
            <a:spLocks noGrp="1"/>
          </p:cNvSpPr>
          <p:nvPr>
            <p:ph type="title"/>
          </p:nvPr>
        </p:nvSpPr>
        <p:spPr>
          <a:xfrm>
            <a:off x="609600" y="365125"/>
            <a:ext cx="10972800" cy="791174"/>
          </a:xfrm>
        </p:spPr>
        <p:txBody>
          <a:bodyPr/>
          <a:lstStyle/>
          <a:p>
            <a:r>
              <a:rPr lang="en-US"/>
              <a:t>Guidance and </a:t>
            </a:r>
            <a:r>
              <a:rPr lang="en-US" sz="3500"/>
              <a:t>Best Practices</a:t>
            </a:r>
            <a:endParaRPr lang="en-US"/>
          </a:p>
        </p:txBody>
      </p:sp>
      <p:sp>
        <p:nvSpPr>
          <p:cNvPr id="3" name="Content Placeholder 2">
            <a:extLst>
              <a:ext uri="{FF2B5EF4-FFF2-40B4-BE49-F238E27FC236}">
                <a16:creationId xmlns:a16="http://schemas.microsoft.com/office/drawing/2014/main" id="{7C02F717-2DCE-753D-86B8-C6BE0A65E3F3}"/>
              </a:ext>
            </a:extLst>
          </p:cNvPr>
          <p:cNvSpPr>
            <a:spLocks noGrp="1"/>
          </p:cNvSpPr>
          <p:nvPr>
            <p:ph idx="1"/>
          </p:nvPr>
        </p:nvSpPr>
        <p:spPr>
          <a:xfrm>
            <a:off x="609600" y="1459470"/>
            <a:ext cx="10972800" cy="4717493"/>
          </a:xfrm>
        </p:spPr>
        <p:txBody>
          <a:bodyPr vert="horz" lIns="0" tIns="45720" rIns="91440" bIns="45720" rtlCol="0" anchor="t">
            <a:noAutofit/>
          </a:bodyPr>
          <a:lstStyle/>
          <a:p>
            <a:r>
              <a:rPr lang="en-US" sz="2300" b="1" dirty="0">
                <a:ea typeface="+mn-lt"/>
                <a:cs typeface="+mn-lt"/>
              </a:rPr>
              <a:t>Verification of Rates and Expenses:</a:t>
            </a:r>
            <a:endParaRPr lang="en-US" sz="2300" dirty="0">
              <a:solidFill>
                <a:srgbClr val="000000"/>
              </a:solidFill>
              <a:ea typeface="+mn-lt"/>
              <a:cs typeface="+mn-lt"/>
            </a:endParaRPr>
          </a:p>
          <a:p>
            <a:pPr lvl="1"/>
            <a:r>
              <a:rPr lang="en-ZW" sz="2100" dirty="0">
                <a:ea typeface="+mn-lt"/>
                <a:cs typeface="+mn-lt"/>
              </a:rPr>
              <a:t>Maintain consistency in requested rates throughout the claim (including tables, justifications, and the appendix).</a:t>
            </a:r>
            <a:endParaRPr lang="en-ZW" sz="2100" dirty="0">
              <a:solidFill>
                <a:srgbClr val="000000"/>
              </a:solidFill>
              <a:ea typeface="+mn-lt"/>
              <a:cs typeface="+mn-lt"/>
            </a:endParaRPr>
          </a:p>
          <a:p>
            <a:pPr lvl="1"/>
            <a:r>
              <a:rPr lang="en-US" sz="2100" dirty="0">
                <a:ea typeface="+mn-lt"/>
                <a:cs typeface="+mn-lt"/>
              </a:rPr>
              <a:t>Ensure timesheets are detailed, chronological, and comply with Rule 17.4(b) by including all relevant information.</a:t>
            </a:r>
            <a:endParaRPr lang="en-US" sz="2100" dirty="0">
              <a:solidFill>
                <a:srgbClr val="000000"/>
              </a:solidFill>
              <a:ea typeface="+mn-lt"/>
              <a:cs typeface="+mn-lt"/>
            </a:endParaRPr>
          </a:p>
          <a:p>
            <a:r>
              <a:rPr lang="en-US" b="1" dirty="0">
                <a:ea typeface="+mn-lt"/>
                <a:cs typeface="+mn-lt"/>
              </a:rPr>
              <a:t>Insufficient Documentation:</a:t>
            </a:r>
            <a:endParaRPr lang="en-US" dirty="0"/>
          </a:p>
          <a:p>
            <a:pPr lvl="1"/>
            <a:r>
              <a:rPr lang="en-ZW" dirty="0"/>
              <a:t>Identify consultants within the initial claim request.</a:t>
            </a:r>
            <a:endParaRPr lang="en-ZW" dirty="0">
              <a:solidFill>
                <a:srgbClr val="000000"/>
              </a:solidFill>
            </a:endParaRPr>
          </a:p>
          <a:p>
            <a:pPr lvl="1"/>
            <a:r>
              <a:rPr lang="en-ZW" dirty="0"/>
              <a:t>Submit fully executed contracts (including any amendments) that clearly define the scope of work, deliverables, and agreed-upon rates for the proceeding.</a:t>
            </a:r>
            <a:endParaRPr lang="en-ZW" dirty="0">
              <a:solidFill>
                <a:srgbClr val="000000"/>
              </a:solidFill>
            </a:endParaRPr>
          </a:p>
          <a:p>
            <a:r>
              <a:rPr lang="en-US" b="1" dirty="0">
                <a:ea typeface="+mn-lt"/>
                <a:cs typeface="+mn-lt"/>
              </a:rPr>
              <a:t>Use of Outdated Forms and Templates:</a:t>
            </a:r>
            <a:endParaRPr lang="en-ZW" b="1" dirty="0">
              <a:ea typeface="+mn-lt"/>
              <a:cs typeface="+mn-lt"/>
            </a:endParaRPr>
          </a:p>
          <a:p>
            <a:pPr lvl="1"/>
            <a:r>
              <a:rPr lang="en-ZW" dirty="0">
                <a:solidFill>
                  <a:srgbClr val="2A3C50"/>
                </a:solidFill>
                <a:ea typeface="+mn-lt"/>
                <a:cs typeface="+mn-lt"/>
              </a:rPr>
              <a:t>Use the latest notice of intent and claim request templates available on our website.</a:t>
            </a:r>
            <a:endParaRPr lang="en-US" dirty="0"/>
          </a:p>
          <a:p>
            <a:pPr lvl="1"/>
            <a:endParaRPr lang="en-ZW" sz="2100" dirty="0"/>
          </a:p>
          <a:p>
            <a:endParaRPr lang="en-US" sz="2000" dirty="0"/>
          </a:p>
          <a:p>
            <a:endParaRPr lang="en-US" dirty="0"/>
          </a:p>
        </p:txBody>
      </p:sp>
      <p:sp>
        <p:nvSpPr>
          <p:cNvPr id="4" name="Slide Number Placeholder 3">
            <a:extLst>
              <a:ext uri="{FF2B5EF4-FFF2-40B4-BE49-F238E27FC236}">
                <a16:creationId xmlns:a16="http://schemas.microsoft.com/office/drawing/2014/main" id="{4AFFCBD6-4EAF-310C-15BD-AE011C5AF1CE}"/>
              </a:ext>
            </a:extLst>
          </p:cNvPr>
          <p:cNvSpPr>
            <a:spLocks noGrp="1"/>
          </p:cNvSpPr>
          <p:nvPr>
            <p:ph type="sldNum" sz="quarter" idx="12"/>
          </p:nvPr>
        </p:nvSpPr>
        <p:spPr>
          <a:xfrm>
            <a:off x="11199906" y="6400800"/>
            <a:ext cx="382493" cy="181909"/>
          </a:xfrm>
        </p:spPr>
        <p:txBody>
          <a:bodyPr/>
          <a:lstStyle/>
          <a:p>
            <a:fld id="{1C4126A1-9282-4A82-AC02-A59AF4A969C8}" type="slidenum">
              <a:rPr lang="en-US" smtClean="0"/>
              <a:pPr/>
              <a:t>32</a:t>
            </a:fld>
            <a:endParaRPr lang="en-US"/>
          </a:p>
        </p:txBody>
      </p:sp>
    </p:spTree>
    <p:extLst>
      <p:ext uri="{BB962C8B-B14F-4D97-AF65-F5344CB8AC3E}">
        <p14:creationId xmlns:p14="http://schemas.microsoft.com/office/powerpoint/2010/main" val="1593653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584B3A5-0482-46CA-BC3B-2735AE98B942}"/>
              </a:ext>
            </a:extLst>
          </p:cNvPr>
          <p:cNvSpPr>
            <a:spLocks noGrp="1" noChangeArrowheads="1"/>
          </p:cNvSpPr>
          <p:nvPr>
            <p:ph type="title"/>
          </p:nvPr>
        </p:nvSpPr>
        <p:spPr>
          <a:xfrm>
            <a:off x="609600" y="365125"/>
            <a:ext cx="10972800" cy="1325563"/>
          </a:xfrm>
        </p:spPr>
        <p:txBody>
          <a:bodyPr/>
          <a:lstStyle/>
          <a:p>
            <a:r>
              <a:rPr lang="en-US" altLang="en-US"/>
              <a:t>Resources: Statutes and Rules Governing the IComp Program</a:t>
            </a:r>
          </a:p>
        </p:txBody>
      </p:sp>
      <p:sp>
        <p:nvSpPr>
          <p:cNvPr id="3" name="Content Placeholder 2">
            <a:extLst>
              <a:ext uri="{FF2B5EF4-FFF2-40B4-BE49-F238E27FC236}">
                <a16:creationId xmlns:a16="http://schemas.microsoft.com/office/drawing/2014/main" id="{CA5B1F33-705E-440D-863C-8ECBF644C11A}"/>
              </a:ext>
            </a:extLst>
          </p:cNvPr>
          <p:cNvSpPr>
            <a:spLocks noGrp="1"/>
          </p:cNvSpPr>
          <p:nvPr>
            <p:ph idx="1"/>
          </p:nvPr>
        </p:nvSpPr>
        <p:spPr>
          <a:xfrm>
            <a:off x="609600" y="1825625"/>
            <a:ext cx="10972800" cy="4351338"/>
          </a:xfrm>
        </p:spPr>
        <p:txBody>
          <a:bodyPr rtlCol="0">
            <a:noAutofit/>
          </a:bodyPr>
          <a:lstStyle/>
          <a:p>
            <a:r>
              <a:rPr lang="fr-FR">
                <a:hlinkClick r:id="rId3">
                  <a:extLst>
                    <a:ext uri="{A12FA001-AC4F-418D-AE19-62706E023703}">
                      <ahyp:hlinkClr xmlns:ahyp="http://schemas.microsoft.com/office/drawing/2018/hyperlinkcolor" val="tx"/>
                    </a:ext>
                  </a:extLst>
                </a:hlinkClick>
              </a:rPr>
              <a:t>Public Utilities Code Section 1801 to 1812</a:t>
            </a:r>
            <a:r>
              <a:rPr lang="en-US"/>
              <a:t>:</a:t>
            </a:r>
          </a:p>
          <a:p>
            <a:pPr lvl="1"/>
            <a:r>
              <a:rPr lang="en-US"/>
              <a:t>Defines the general requirements to obtain compensation</a:t>
            </a:r>
          </a:p>
          <a:p>
            <a:r>
              <a:rPr lang="en-US"/>
              <a:t>Public Utilities Code 1801 et seq. Legislative Intent</a:t>
            </a:r>
          </a:p>
          <a:p>
            <a:pPr lvl="1"/>
            <a:r>
              <a:rPr lang="en-US"/>
              <a:t>Provide compensation for reasonable fees and costs for intervention in a Commission proceeding</a:t>
            </a:r>
          </a:p>
          <a:p>
            <a:pPr lvl="1"/>
            <a:r>
              <a:rPr lang="en-US"/>
              <a:t>The Commission must administer in effective and efficient manner that avoids unproductive participation or unnecessary duplication</a:t>
            </a:r>
          </a:p>
          <a:p>
            <a:r>
              <a:rPr lang="en-US">
                <a:hlinkClick r:id="rId4"/>
              </a:rPr>
              <a:t>Rules of Practice and Procedure Article 17</a:t>
            </a:r>
            <a:r>
              <a:rPr lang="en-US"/>
              <a:t>:</a:t>
            </a:r>
          </a:p>
          <a:p>
            <a:pPr lvl="1"/>
            <a:r>
              <a:rPr lang="en-US"/>
              <a:t>Rule 17.4 clarifies frequently raised procedural questions</a:t>
            </a:r>
          </a:p>
          <a:p>
            <a:endParaRPr lang="en-US"/>
          </a:p>
        </p:txBody>
      </p:sp>
      <p:sp>
        <p:nvSpPr>
          <p:cNvPr id="14340" name="Slide Number Placeholder 1">
            <a:extLst>
              <a:ext uri="{FF2B5EF4-FFF2-40B4-BE49-F238E27FC236}">
                <a16:creationId xmlns:a16="http://schemas.microsoft.com/office/drawing/2014/main" id="{4FF23E1E-7702-42CA-A325-8DE96700981A}"/>
              </a:ext>
            </a:extLst>
          </p:cNvPr>
          <p:cNvSpPr>
            <a:spLocks noGrp="1"/>
          </p:cNvSpPr>
          <p:nvPr>
            <p:ph type="sldNum" sz="quarter" idx="12"/>
          </p:nvPr>
        </p:nvSpPr>
        <p:spPr bwMode="auto">
          <a:xfrm>
            <a:off x="11199906" y="6400800"/>
            <a:ext cx="382493" cy="1819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1D059E-0763-40E6-BFCC-B2453D53ECFA}" type="slidenum">
              <a:rPr lang="en-US" altLang="en-US" smtClean="0"/>
              <a:pPr/>
              <a:t>33</a:t>
            </a:fld>
            <a:endParaRPr lang="en-US" altLang="en-US"/>
          </a:p>
        </p:txBody>
      </p:sp>
    </p:spTree>
    <p:extLst>
      <p:ext uri="{BB962C8B-B14F-4D97-AF65-F5344CB8AC3E}">
        <p14:creationId xmlns:p14="http://schemas.microsoft.com/office/powerpoint/2010/main" val="172832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3">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fld id="{1C4126A1-9282-4A82-AC02-A59AF4A969C8}" type="slidenum">
              <a:rPr lang="en-US" smtClean="0"/>
              <a:t>34</a:t>
            </a:fld>
            <a:endParaRPr lang="en-US"/>
          </a:p>
        </p:txBody>
      </p:sp>
    </p:spTree>
    <p:extLst>
      <p:ext uri="{BB962C8B-B14F-4D97-AF65-F5344CB8AC3E}">
        <p14:creationId xmlns:p14="http://schemas.microsoft.com/office/powerpoint/2010/main" val="3269202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6394697" cy="1037413"/>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2400" b="0"/>
              <a:t>Icompcoordinator@cpuc.ca.gov</a:t>
            </a:r>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fld id="{1C4126A1-9282-4A82-AC02-A59AF4A969C8}" type="slidenum">
              <a:rPr lang="en-US" smtClean="0"/>
              <a:t>35</a:t>
            </a:fld>
            <a:endParaRPr lang="en-US"/>
          </a:p>
        </p:txBody>
      </p:sp>
    </p:spTree>
    <p:extLst>
      <p:ext uri="{BB962C8B-B14F-4D97-AF65-F5344CB8AC3E}">
        <p14:creationId xmlns:p14="http://schemas.microsoft.com/office/powerpoint/2010/main" val="246247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FFB00-97CD-DF70-2AC7-97CCB350F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7272B-1422-55FF-2C60-A249C0A26AA2}"/>
              </a:ext>
            </a:extLst>
          </p:cNvPr>
          <p:cNvSpPr>
            <a:spLocks noGrp="1"/>
          </p:cNvSpPr>
          <p:nvPr>
            <p:ph type="title"/>
          </p:nvPr>
        </p:nvSpPr>
        <p:spPr>
          <a:xfrm>
            <a:off x="609600" y="276061"/>
            <a:ext cx="10968319" cy="1109119"/>
          </a:xfrm>
        </p:spPr>
        <p:txBody>
          <a:bodyPr>
            <a:noAutofit/>
          </a:bodyPr>
          <a:lstStyle/>
          <a:p>
            <a:r>
              <a:rPr lang="en-US"/>
              <a:t>Purpose of the Workshop</a:t>
            </a:r>
          </a:p>
        </p:txBody>
      </p:sp>
      <p:sp>
        <p:nvSpPr>
          <p:cNvPr id="6" name="Content Placeholder 5">
            <a:extLst>
              <a:ext uri="{FF2B5EF4-FFF2-40B4-BE49-F238E27FC236}">
                <a16:creationId xmlns:a16="http://schemas.microsoft.com/office/drawing/2014/main" id="{1A7F132D-022E-C227-2943-C7E66B84750B}"/>
              </a:ext>
            </a:extLst>
          </p:cNvPr>
          <p:cNvSpPr>
            <a:spLocks noGrp="1"/>
          </p:cNvSpPr>
          <p:nvPr>
            <p:ph idx="1"/>
          </p:nvPr>
        </p:nvSpPr>
        <p:spPr>
          <a:xfrm>
            <a:off x="461727" y="1738264"/>
            <a:ext cx="11274529" cy="4438699"/>
          </a:xfrm>
        </p:spPr>
        <p:txBody>
          <a:bodyPr vert="horz" lIns="0" tIns="45720" rIns="91440" bIns="45720" rtlCol="0" anchor="t">
            <a:noAutofit/>
          </a:bodyPr>
          <a:lstStyle/>
          <a:p>
            <a:r>
              <a:rPr lang="en-US" altLang="en-US"/>
              <a:t>Provide intervenors with an overview of the </a:t>
            </a:r>
            <a:r>
              <a:rPr lang="en-US" altLang="en-US" err="1"/>
              <a:t>IComp</a:t>
            </a:r>
            <a:r>
              <a:rPr lang="en-US" altLang="en-US"/>
              <a:t> program. </a:t>
            </a:r>
          </a:p>
          <a:p>
            <a:r>
              <a:rPr lang="en-US"/>
              <a:t>Review the requirements for </a:t>
            </a:r>
            <a:r>
              <a:rPr lang="en-US" err="1"/>
              <a:t>IComp</a:t>
            </a:r>
            <a:r>
              <a:rPr lang="en-US"/>
              <a:t> eligibility. </a:t>
            </a:r>
          </a:p>
          <a:p>
            <a:r>
              <a:rPr lang="en-US"/>
              <a:t>Review the claim submission and evaluation process:</a:t>
            </a:r>
          </a:p>
          <a:p>
            <a:pPr lvl="1"/>
            <a:r>
              <a:rPr lang="en-US" altLang="en-US"/>
              <a:t>How substantial contribution is determined;</a:t>
            </a:r>
          </a:p>
          <a:p>
            <a:pPr lvl="1"/>
            <a:r>
              <a:rPr lang="en-US" altLang="en-US"/>
              <a:t>Review of general compensable / non-compensable activities;</a:t>
            </a:r>
          </a:p>
          <a:p>
            <a:pPr lvl="1"/>
            <a:r>
              <a:rPr lang="en-US" altLang="en-US"/>
              <a:t>How are hourly rates for individuals established; and</a:t>
            </a:r>
          </a:p>
          <a:p>
            <a:pPr lvl="1"/>
            <a:r>
              <a:rPr lang="en-US" altLang="en-US"/>
              <a:t>What supporting documentation is needed.</a:t>
            </a:r>
          </a:p>
          <a:p>
            <a:pPr marL="339725" lvl="1" indent="0">
              <a:buNone/>
            </a:pPr>
            <a:endParaRPr lang="en-US" altLang="en-US"/>
          </a:p>
          <a:p>
            <a:pPr marL="0" indent="0">
              <a:buNone/>
            </a:pPr>
            <a:endParaRPr lang="en-US"/>
          </a:p>
        </p:txBody>
      </p:sp>
      <p:sp>
        <p:nvSpPr>
          <p:cNvPr id="4" name="Slide Number Placeholder 3">
            <a:extLst>
              <a:ext uri="{FF2B5EF4-FFF2-40B4-BE49-F238E27FC236}">
                <a16:creationId xmlns:a16="http://schemas.microsoft.com/office/drawing/2014/main" id="{05E08E7B-CA48-DBD9-B671-E232D8072DD2}"/>
              </a:ext>
            </a:extLst>
          </p:cNvPr>
          <p:cNvSpPr>
            <a:spLocks noGrp="1"/>
          </p:cNvSpPr>
          <p:nvPr>
            <p:ph type="sldNum" sz="quarter" idx="12"/>
          </p:nvPr>
        </p:nvSpPr>
        <p:spPr/>
        <p:txBody>
          <a:bodyPr/>
          <a:lstStyle/>
          <a:p>
            <a:fld id="{1C4126A1-9282-4A82-AC02-A59AF4A969C8}" type="slidenum">
              <a:rPr lang="en-US" smtClean="0"/>
              <a:t>4</a:t>
            </a:fld>
            <a:endParaRPr lang="en-US"/>
          </a:p>
        </p:txBody>
      </p:sp>
    </p:spTree>
    <p:extLst>
      <p:ext uri="{BB962C8B-B14F-4D97-AF65-F5344CB8AC3E}">
        <p14:creationId xmlns:p14="http://schemas.microsoft.com/office/powerpoint/2010/main" val="92722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noAutofit/>
          </a:bodyPr>
          <a:lstStyle/>
          <a:p>
            <a:r>
              <a:rPr lang="en-US"/>
              <a:t>Program Overview</a:t>
            </a:r>
          </a:p>
        </p:txBody>
      </p:sp>
      <p:sp>
        <p:nvSpPr>
          <p:cNvPr id="3" name="Text Placeholder 2">
            <a:extLst>
              <a:ext uri="{FF2B5EF4-FFF2-40B4-BE49-F238E27FC236}">
                <a16:creationId xmlns:a16="http://schemas.microsoft.com/office/drawing/2014/main" id="{2E4B5EA7-DC90-7744-BA82-A7B28E9F7194}"/>
              </a:ext>
            </a:extLst>
          </p:cNvPr>
          <p:cNvSpPr>
            <a:spLocks noGrp="1"/>
          </p:cNvSpPr>
          <p:nvPr>
            <p:ph type="body" idx="1"/>
          </p:nvPr>
        </p:nvSpPr>
        <p:spPr/>
        <p:txBody>
          <a:bodyPr>
            <a:noAutofit/>
          </a:bodyPr>
          <a:lstStyle/>
          <a:p>
            <a:endParaRPr lang="en-US">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7192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1D3EB-0A99-934A-9EF3-D637CD202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7C9A2-32A5-DF78-2898-910B8608FA25}"/>
              </a:ext>
            </a:extLst>
          </p:cNvPr>
          <p:cNvSpPr>
            <a:spLocks noGrp="1"/>
          </p:cNvSpPr>
          <p:nvPr>
            <p:ph type="title"/>
          </p:nvPr>
        </p:nvSpPr>
        <p:spPr>
          <a:xfrm>
            <a:off x="609600" y="276061"/>
            <a:ext cx="10968319" cy="1109119"/>
          </a:xfrm>
        </p:spPr>
        <p:txBody>
          <a:bodyPr>
            <a:noAutofit/>
          </a:bodyPr>
          <a:lstStyle/>
          <a:p>
            <a:r>
              <a:rPr lang="en-US"/>
              <a:t>The IComp Program</a:t>
            </a:r>
          </a:p>
        </p:txBody>
      </p:sp>
      <p:sp>
        <p:nvSpPr>
          <p:cNvPr id="6" name="Content Placeholder 5">
            <a:extLst>
              <a:ext uri="{FF2B5EF4-FFF2-40B4-BE49-F238E27FC236}">
                <a16:creationId xmlns:a16="http://schemas.microsoft.com/office/drawing/2014/main" id="{95731AF3-7900-A620-A9AC-92F4912C1E1B}"/>
              </a:ext>
            </a:extLst>
          </p:cNvPr>
          <p:cNvSpPr>
            <a:spLocks noGrp="1"/>
          </p:cNvSpPr>
          <p:nvPr>
            <p:ph idx="1"/>
          </p:nvPr>
        </p:nvSpPr>
        <p:spPr>
          <a:xfrm>
            <a:off x="609600" y="1585611"/>
            <a:ext cx="11126656" cy="4591352"/>
          </a:xfrm>
        </p:spPr>
        <p:txBody>
          <a:bodyPr vert="horz" lIns="0" tIns="45720" rIns="91440" bIns="45720" rtlCol="0" anchor="t">
            <a:noAutofit/>
          </a:bodyPr>
          <a:lstStyle/>
          <a:p>
            <a:r>
              <a:rPr lang="en-US" sz="2300"/>
              <a:t>The Commission initiated the IComp program in 1981, and the California Legislature codified the program in 1985. Subsequent modifications were made by the Legislature in 1992, 1993, 2004, and 2016. </a:t>
            </a:r>
          </a:p>
          <a:p>
            <a:r>
              <a:rPr lang="en-US" sz="2300"/>
              <a:t>IComp provides eligible individuals and entities representing residential or small commercial utility customers the financial resources to participate in formal Commission proceedings.</a:t>
            </a:r>
          </a:p>
          <a:p>
            <a:r>
              <a:rPr lang="en-US" sz="2300"/>
              <a:t>IComp is administered in a manner that encourages effective and efficient participation, </a:t>
            </a:r>
            <a:r>
              <a:rPr lang="en-US" sz="2300">
                <a:latin typeface="Century Gothic"/>
                <a:ea typeface="Open Sans"/>
                <a:cs typeface="Open Sans"/>
              </a:rPr>
              <a:t>discouraging unproductive or unnecessary participation that duplicates the participation of similar interests otherwise adequately represented, or where participation is not necessary for a fair determination of the proceeding.</a:t>
            </a:r>
          </a:p>
          <a:p>
            <a:endParaRPr lang="en-US" sz="2200">
              <a:ea typeface="Open Sans"/>
              <a:cs typeface="Open Sans"/>
            </a:endParaRPr>
          </a:p>
          <a:p>
            <a:pPr marL="0" indent="0">
              <a:buNone/>
            </a:pPr>
            <a:endParaRPr lang="en-US" sz="2300"/>
          </a:p>
        </p:txBody>
      </p:sp>
      <p:sp>
        <p:nvSpPr>
          <p:cNvPr id="4" name="Slide Number Placeholder 3">
            <a:extLst>
              <a:ext uri="{FF2B5EF4-FFF2-40B4-BE49-F238E27FC236}">
                <a16:creationId xmlns:a16="http://schemas.microsoft.com/office/drawing/2014/main" id="{CEB62949-B1FC-879C-B363-9B338D89EEE6}"/>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2957234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0CFC-50C6-6EFC-C5AF-3CC358763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AC379-3647-2880-B068-14934499A638}"/>
              </a:ext>
            </a:extLst>
          </p:cNvPr>
          <p:cNvSpPr>
            <a:spLocks noGrp="1"/>
          </p:cNvSpPr>
          <p:nvPr>
            <p:ph type="title"/>
          </p:nvPr>
        </p:nvSpPr>
        <p:spPr/>
        <p:txBody>
          <a:bodyPr/>
          <a:lstStyle/>
          <a:p>
            <a:r>
              <a:rPr lang="en-US">
                <a:solidFill>
                  <a:srgbClr val="2A3B50"/>
                </a:solidFill>
                <a:latin typeface="Century Gothic" panose="020B0502020202020204" pitchFamily="34" charset="0"/>
              </a:rPr>
              <a:t>The Intervenor Compensation Program</a:t>
            </a:r>
            <a:br>
              <a:rPr lang="en-US" b="0">
                <a:solidFill>
                  <a:srgbClr val="2A3B50"/>
                </a:solidFill>
                <a:latin typeface="Century Gothic" panose="020B0502020202020204" pitchFamily="34" charset="0"/>
              </a:rPr>
            </a:br>
            <a:endParaRPr lang="en-US"/>
          </a:p>
        </p:txBody>
      </p:sp>
      <p:sp>
        <p:nvSpPr>
          <p:cNvPr id="3" name="Content Placeholder 2">
            <a:extLst>
              <a:ext uri="{FF2B5EF4-FFF2-40B4-BE49-F238E27FC236}">
                <a16:creationId xmlns:a16="http://schemas.microsoft.com/office/drawing/2014/main" id="{A27713AF-708F-6AC2-9DCE-BE06D6910D3F}"/>
              </a:ext>
            </a:extLst>
          </p:cNvPr>
          <p:cNvSpPr>
            <a:spLocks noGrp="1"/>
          </p:cNvSpPr>
          <p:nvPr>
            <p:ph idx="1"/>
          </p:nvPr>
        </p:nvSpPr>
        <p:spPr>
          <a:xfrm>
            <a:off x="609600" y="1690688"/>
            <a:ext cx="10972800" cy="4486275"/>
          </a:xfrm>
        </p:spPr>
        <p:txBody>
          <a:bodyPr/>
          <a:lstStyle/>
          <a:p>
            <a:r>
              <a:rPr lang="en-US" sz="2300"/>
              <a:t>IComp awards intervenors for making a substantial contribution to proceedings of the Commission, as determined by the Commission.</a:t>
            </a:r>
          </a:p>
          <a:p>
            <a:r>
              <a:rPr lang="en-US" sz="2300"/>
              <a:t>Per statue, IComp decisions are to be issued within 75 days of the date an intervenor submits the compensation claim. </a:t>
            </a:r>
          </a:p>
          <a:p>
            <a:r>
              <a:rPr lang="en-US" sz="2300"/>
              <a:t>Awards are paid by public utilities, via ratepayer funds. If a quasi-legislative rulemaking proceeding affects an industry or multiple industries, awards are paid by the Commission.</a:t>
            </a:r>
          </a:p>
          <a:p>
            <a:r>
              <a:rPr lang="en-US" sz="2300"/>
              <a:t>Awards are paid within 30 days of the effective date of the decision granting the award and includes interest, beginning from the 75th day after the intervenor’s claim is filed, and continues until full payment is made. </a:t>
            </a:r>
          </a:p>
          <a:p>
            <a:pPr marL="0" indent="0">
              <a:buNone/>
            </a:pPr>
            <a:endParaRPr lang="en-US" sz="1800" b="0" i="0" u="none" strike="noStrike" baseline="0">
              <a:solidFill>
                <a:srgbClr val="2A3B50"/>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2E63A620-5537-294E-1897-4E4EAA243CC3}"/>
              </a:ext>
            </a:extLst>
          </p:cNvPr>
          <p:cNvSpPr>
            <a:spLocks noGrp="1"/>
          </p:cNvSpPr>
          <p:nvPr>
            <p:ph type="sldNum" sz="quarter" idx="12"/>
          </p:nvPr>
        </p:nvSpPr>
        <p:spPr/>
        <p:txBody>
          <a:bodyPr/>
          <a:lstStyle/>
          <a:p>
            <a:fld id="{1C4126A1-9282-4A82-AC02-A59AF4A969C8}" type="slidenum">
              <a:rPr lang="en-US" smtClean="0"/>
              <a:t>7</a:t>
            </a:fld>
            <a:endParaRPr lang="en-US"/>
          </a:p>
        </p:txBody>
      </p:sp>
    </p:spTree>
    <p:extLst>
      <p:ext uri="{BB962C8B-B14F-4D97-AF65-F5344CB8AC3E}">
        <p14:creationId xmlns:p14="http://schemas.microsoft.com/office/powerpoint/2010/main" val="201901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B8536-C9CE-AEE6-0041-667C936FDB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1F6694B-CB04-3A9C-7C46-77CA06EA9B2C}"/>
              </a:ext>
            </a:extLst>
          </p:cNvPr>
          <p:cNvSpPr>
            <a:spLocks noGrp="1"/>
          </p:cNvSpPr>
          <p:nvPr>
            <p:ph type="title"/>
          </p:nvPr>
        </p:nvSpPr>
        <p:spPr>
          <a:xfrm>
            <a:off x="609600" y="365125"/>
            <a:ext cx="10972800" cy="791174"/>
          </a:xfrm>
        </p:spPr>
        <p:txBody>
          <a:bodyPr/>
          <a:lstStyle/>
          <a:p>
            <a:r>
              <a:rPr lang="en-ZW"/>
              <a:t>Intervenor Eligibility and Requirements</a:t>
            </a:r>
            <a:endParaRPr lang="en-US"/>
          </a:p>
        </p:txBody>
      </p:sp>
      <p:sp>
        <p:nvSpPr>
          <p:cNvPr id="6" name="Content Placeholder 5">
            <a:extLst>
              <a:ext uri="{FF2B5EF4-FFF2-40B4-BE49-F238E27FC236}">
                <a16:creationId xmlns:a16="http://schemas.microsoft.com/office/drawing/2014/main" id="{95849394-781D-1D40-A8C3-4407FDB78817}"/>
              </a:ext>
            </a:extLst>
          </p:cNvPr>
          <p:cNvSpPr>
            <a:spLocks noGrp="1"/>
          </p:cNvSpPr>
          <p:nvPr>
            <p:ph idx="1"/>
          </p:nvPr>
        </p:nvSpPr>
        <p:spPr>
          <a:xfrm>
            <a:off x="609600" y="1350613"/>
            <a:ext cx="10972800" cy="4826350"/>
          </a:xfrm>
        </p:spPr>
        <p:txBody>
          <a:bodyPr vert="horz" lIns="0" tIns="45720" rIns="91440" bIns="45720" rtlCol="0" anchor="t">
            <a:noAutofit/>
          </a:bodyPr>
          <a:lstStyle/>
          <a:p>
            <a:r>
              <a:rPr lang="en-US" sz="2200" b="1" dirty="0">
                <a:ea typeface="+mn-lt"/>
                <a:cs typeface="+mn-lt"/>
              </a:rPr>
              <a:t>Eligible Participants</a:t>
            </a:r>
            <a:r>
              <a:rPr lang="en-US" sz="2200" dirty="0">
                <a:ea typeface="+mn-lt"/>
                <a:cs typeface="+mn-lt"/>
              </a:rPr>
              <a:t>: Intervenors that actively participate in proceedings related to electric, gas, water, and telephone utilities can request </a:t>
            </a:r>
            <a:r>
              <a:rPr lang="en-US" sz="2200" dirty="0" err="1">
                <a:ea typeface="+mn-lt"/>
                <a:cs typeface="+mn-lt"/>
              </a:rPr>
              <a:t>IComp</a:t>
            </a:r>
            <a:r>
              <a:rPr lang="en-US" sz="2200" dirty="0">
                <a:ea typeface="+mn-lt"/>
                <a:cs typeface="+mn-lt"/>
              </a:rPr>
              <a:t> for certain participation costs.</a:t>
            </a:r>
            <a:endParaRPr lang="en-US" sz="2200" dirty="0">
              <a:ea typeface="Source Sans Pro" panose="020B0503030403020204" pitchFamily="34" charset="0"/>
            </a:endParaRPr>
          </a:p>
          <a:p>
            <a:r>
              <a:rPr lang="en-US" sz="2200" b="1" dirty="0">
                <a:ea typeface="+mn-lt"/>
                <a:cs typeface="+mn-lt"/>
              </a:rPr>
              <a:t>Ineligible Proceedings</a:t>
            </a:r>
            <a:r>
              <a:rPr lang="en-US" sz="2200" dirty="0">
                <a:ea typeface="+mn-lt"/>
                <a:cs typeface="+mn-lt"/>
              </a:rPr>
              <a:t>: </a:t>
            </a:r>
            <a:r>
              <a:rPr lang="en-US" sz="2200" dirty="0" err="1">
                <a:ea typeface="+mn-lt"/>
                <a:cs typeface="+mn-lt"/>
              </a:rPr>
              <a:t>IComp</a:t>
            </a:r>
            <a:r>
              <a:rPr lang="en-US" sz="2200" dirty="0">
                <a:ea typeface="+mn-lt"/>
                <a:cs typeface="+mn-lt"/>
              </a:rPr>
              <a:t> is not available in proceedings involving transportation and oil pipelines, with an exception for advocates for accessible transportation in specific proceedings.</a:t>
            </a:r>
            <a:endParaRPr lang="en-US" dirty="0"/>
          </a:p>
          <a:p>
            <a:r>
              <a:rPr lang="en-US" sz="2200" b="1" dirty="0">
                <a:ea typeface="+mn-lt"/>
                <a:cs typeface="+mn-lt"/>
              </a:rPr>
              <a:t>Required Filings:</a:t>
            </a:r>
          </a:p>
          <a:p>
            <a:pPr lvl="1"/>
            <a:r>
              <a:rPr lang="en-US" dirty="0">
                <a:ea typeface="+mn-lt"/>
                <a:cs typeface="+mn-lt"/>
              </a:rPr>
              <a:t>Notice of Intent to Claim Intervenor Compensation</a:t>
            </a:r>
          </a:p>
          <a:p>
            <a:pPr lvl="1"/>
            <a:r>
              <a:rPr lang="en-US" dirty="0">
                <a:ea typeface="+mn-lt"/>
                <a:cs typeface="+mn-lt"/>
              </a:rPr>
              <a:t>Intervenor Compensation Claim</a:t>
            </a:r>
          </a:p>
          <a:p>
            <a:pPr lvl="1"/>
            <a:endParaRPr lang="en-US" sz="1800" dirty="0"/>
          </a:p>
          <a:p>
            <a:endParaRPr lang="en-US" sz="2300" dirty="0">
              <a:solidFill>
                <a:srgbClr val="2A3C50"/>
              </a:solidFill>
            </a:endParaRPr>
          </a:p>
          <a:p>
            <a:endParaRPr lang="en-US" dirty="0"/>
          </a:p>
        </p:txBody>
      </p:sp>
      <p:sp>
        <p:nvSpPr>
          <p:cNvPr id="4" name="Slide Number Placeholder 3">
            <a:extLst>
              <a:ext uri="{FF2B5EF4-FFF2-40B4-BE49-F238E27FC236}">
                <a16:creationId xmlns:a16="http://schemas.microsoft.com/office/drawing/2014/main" id="{57B9820E-E358-C114-C9F4-9EB075136D0C}"/>
              </a:ext>
            </a:extLst>
          </p:cNvPr>
          <p:cNvSpPr>
            <a:spLocks noGrp="1"/>
          </p:cNvSpPr>
          <p:nvPr>
            <p:ph type="sldNum" sz="quarter" idx="12"/>
          </p:nvPr>
        </p:nvSpPr>
        <p:spPr/>
        <p:txBody>
          <a:bodyPr/>
          <a:lstStyle/>
          <a:p>
            <a:fld id="{1C4126A1-9282-4A82-AC02-A59AF4A969C8}" type="slidenum">
              <a:rPr lang="en-US" smtClean="0"/>
              <a:t>8</a:t>
            </a:fld>
            <a:endParaRPr lang="en-US"/>
          </a:p>
        </p:txBody>
      </p:sp>
    </p:spTree>
    <p:extLst>
      <p:ext uri="{BB962C8B-B14F-4D97-AF65-F5344CB8AC3E}">
        <p14:creationId xmlns:p14="http://schemas.microsoft.com/office/powerpoint/2010/main" val="156638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20FF0E-0547-0A6E-AAD0-60B15A07386F}"/>
              </a:ext>
            </a:extLst>
          </p:cNvPr>
          <p:cNvSpPr>
            <a:spLocks noGrp="1"/>
          </p:cNvSpPr>
          <p:nvPr>
            <p:ph type="title"/>
          </p:nvPr>
        </p:nvSpPr>
        <p:spPr>
          <a:xfrm>
            <a:off x="609600" y="365125"/>
            <a:ext cx="10972800" cy="1044575"/>
          </a:xfrm>
        </p:spPr>
        <p:txBody>
          <a:bodyPr/>
          <a:lstStyle/>
          <a:p>
            <a:r>
              <a:rPr lang="en-ZW"/>
              <a:t>IComp Awards Paid in 2024</a:t>
            </a:r>
            <a:endParaRPr lang="en-US"/>
          </a:p>
        </p:txBody>
      </p:sp>
      <p:sp>
        <p:nvSpPr>
          <p:cNvPr id="6" name="Content Placeholder 5">
            <a:extLst>
              <a:ext uri="{FF2B5EF4-FFF2-40B4-BE49-F238E27FC236}">
                <a16:creationId xmlns:a16="http://schemas.microsoft.com/office/drawing/2014/main" id="{CD7B0B0F-C216-6376-7629-9D8D47413120}"/>
              </a:ext>
            </a:extLst>
          </p:cNvPr>
          <p:cNvSpPr>
            <a:spLocks noGrp="1"/>
          </p:cNvSpPr>
          <p:nvPr>
            <p:ph idx="1"/>
          </p:nvPr>
        </p:nvSpPr>
        <p:spPr>
          <a:xfrm>
            <a:off x="609600" y="1822686"/>
            <a:ext cx="10972800" cy="4203308"/>
          </a:xfrm>
        </p:spPr>
        <p:txBody>
          <a:bodyPr vert="horz" lIns="0" tIns="45720" rIns="91440" bIns="45720" rtlCol="0" anchor="t">
            <a:noAutofit/>
          </a:bodyPr>
          <a:lstStyle/>
          <a:p>
            <a:r>
              <a:rPr lang="en-US">
                <a:ea typeface="Times New Roman" panose="02020603050405020304" pitchFamily="18" charset="0"/>
              </a:rPr>
              <a:t>$19 million awarded to 28 unique intervenors, (34% increase from 2023).</a:t>
            </a:r>
          </a:p>
          <a:p>
            <a:r>
              <a:rPr lang="en-US">
                <a:effectLst/>
                <a:ea typeface="Times New Roman" panose="02020603050405020304" pitchFamily="18" charset="0"/>
              </a:rPr>
              <a:t>129 claims filed; 172 claims resolved</a:t>
            </a:r>
            <a:r>
              <a:rPr lang="en-US">
                <a:ea typeface="Times New Roman" panose="02020603050405020304" pitchFamily="18" charset="0"/>
              </a:rPr>
              <a:t>.</a:t>
            </a:r>
            <a:endParaRPr lang="en-US">
              <a:effectLst/>
              <a:ea typeface="Times New Roman" panose="02020603050405020304" pitchFamily="18" charset="0"/>
            </a:endParaRPr>
          </a:p>
          <a:p>
            <a:r>
              <a:rPr lang="en-US"/>
              <a:t>Average claim reduction: 14% </a:t>
            </a:r>
          </a:p>
          <a:p>
            <a:r>
              <a:rPr lang="en-US" sz="2300"/>
              <a:t>Awards Paid by interest groups:</a:t>
            </a:r>
            <a:endParaRPr lang="en-US" sz="2300">
              <a:solidFill>
                <a:srgbClr val="000000"/>
              </a:solidFill>
            </a:endParaRPr>
          </a:p>
          <a:p>
            <a:pPr lvl="1"/>
            <a:r>
              <a:rPr lang="en-US" sz="2300"/>
              <a:t>Consumer Advocates: 48.8% </a:t>
            </a:r>
            <a:endParaRPr lang="en-US" sz="2300">
              <a:solidFill>
                <a:srgbClr val="000000"/>
              </a:solidFill>
            </a:endParaRPr>
          </a:p>
          <a:p>
            <a:pPr lvl="1"/>
            <a:r>
              <a:rPr lang="en-US" sz="2300"/>
              <a:t>Environmental &amp; Environmental Social Justice: 38% </a:t>
            </a:r>
            <a:endParaRPr lang="en-US" sz="2300">
              <a:solidFill>
                <a:srgbClr val="000000"/>
              </a:solidFill>
            </a:endParaRPr>
          </a:p>
          <a:p>
            <a:pPr lvl="1"/>
            <a:r>
              <a:rPr lang="en-US" sz="2300"/>
              <a:t>Local Governments, Industry Groups, Other: 13.2% </a:t>
            </a:r>
            <a:endParaRPr lang="en-US"/>
          </a:p>
          <a:p>
            <a:endParaRPr lang="en-US"/>
          </a:p>
        </p:txBody>
      </p:sp>
      <p:sp>
        <p:nvSpPr>
          <p:cNvPr id="4" name="Slide Number Placeholder 3">
            <a:extLst>
              <a:ext uri="{FF2B5EF4-FFF2-40B4-BE49-F238E27FC236}">
                <a16:creationId xmlns:a16="http://schemas.microsoft.com/office/drawing/2014/main" id="{750BC82E-8E4C-9C8F-1CF9-C84BEDD3BF2F}"/>
              </a:ext>
            </a:extLst>
          </p:cNvPr>
          <p:cNvSpPr>
            <a:spLocks noGrp="1"/>
          </p:cNvSpPr>
          <p:nvPr>
            <p:ph type="sldNum" sz="quarter" idx="12"/>
          </p:nvPr>
        </p:nvSpPr>
        <p:spPr/>
        <p:txBody>
          <a:bodyPr/>
          <a:lstStyle/>
          <a:p>
            <a:fld id="{1C4126A1-9282-4A82-AC02-A59AF4A969C8}" type="slidenum">
              <a:rPr lang="en-US" smtClean="0"/>
              <a:t>9</a:t>
            </a:fld>
            <a:endParaRPr lang="en-US"/>
          </a:p>
        </p:txBody>
      </p:sp>
    </p:spTree>
    <p:extLst>
      <p:ext uri="{BB962C8B-B14F-4D97-AF65-F5344CB8AC3E}">
        <p14:creationId xmlns:p14="http://schemas.microsoft.com/office/powerpoint/2010/main" val="459233735"/>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0390DC8-EBFC-934B-A85E-058264A3F2BF}"/>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3FE827D-2CEA-D440-9657-D90C23529458}"/>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0883F92F-9246-D84A-9134-7698F27FC5C4}"/>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7CDC2F98-AC07-0B43-9FC9-28AF319968BE}"/>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49CCA53C-6DD9-7D4F-AE7D-79F948514E8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894DFDEB7EE447ACA12825E9418AD7" ma:contentTypeVersion="11" ma:contentTypeDescription="Create a new document." ma:contentTypeScope="" ma:versionID="7091ecb67a6278817d45c8b5053064aa">
  <xsd:schema xmlns:xsd="http://www.w3.org/2001/XMLSchema" xmlns:xs="http://www.w3.org/2001/XMLSchema" xmlns:p="http://schemas.microsoft.com/office/2006/metadata/properties" xmlns:ns2="57f1810d-a2bb-4fbe-9ef2-c9c9e51c4206" xmlns:ns3="71a79219-a26b-433c-9843-48414c04b21e" targetNamespace="http://schemas.microsoft.com/office/2006/metadata/properties" ma:root="true" ma:fieldsID="1655caaae612cb9191a887f774427c4f" ns2:_="" ns3:_="">
    <xsd:import namespace="57f1810d-a2bb-4fbe-9ef2-c9c9e51c4206"/>
    <xsd:import namespace="71a79219-a26b-433c-9843-48414c04b2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1810d-a2bb-4fbe-9ef2-c9c9e51c42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79219-a26b-433c-9843-48414c04b21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BA37FD-5FD6-46F9-B25C-B100E53D0149}">
  <ds:schemaRefs>
    <ds:schemaRef ds:uri="http://schemas.microsoft.com/sharepoint/v3/contenttype/forms"/>
  </ds:schemaRefs>
</ds:datastoreItem>
</file>

<file path=customXml/itemProps2.xml><?xml version="1.0" encoding="utf-8"?>
<ds:datastoreItem xmlns:ds="http://schemas.openxmlformats.org/officeDocument/2006/customXml" ds:itemID="{B04BEEC9-3A0F-4711-91DF-B23D0EAAF118}">
  <ds:schemaRefs>
    <ds:schemaRef ds:uri="http://www.w3.org/XML/1998/namespace"/>
    <ds:schemaRef ds:uri="http://purl.org/dc/dcmitype/"/>
    <ds:schemaRef ds:uri="http://schemas.microsoft.com/office/infopath/2007/PartnerControls"/>
    <ds:schemaRef ds:uri="57f1810d-a2bb-4fbe-9ef2-c9c9e51c4206"/>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71a79219-a26b-433c-9843-48414c04b21e"/>
    <ds:schemaRef ds:uri="http://purl.org/dc/terms/"/>
  </ds:schemaRefs>
</ds:datastoreItem>
</file>

<file path=customXml/itemProps3.xml><?xml version="1.0" encoding="utf-8"?>
<ds:datastoreItem xmlns:ds="http://schemas.openxmlformats.org/officeDocument/2006/customXml" ds:itemID="{C88B1539-B26A-436F-B7EE-EC9E7C0A064D}">
  <ds:schemaRefs>
    <ds:schemaRef ds:uri="57f1810d-a2bb-4fbe-9ef2-c9c9e51c4206"/>
    <ds:schemaRef ds:uri="71a79219-a26b-433c-9843-48414c04b2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CPUC White</Template>
  <TotalTime>0</TotalTime>
  <Words>2701</Words>
  <Application>Microsoft Office PowerPoint</Application>
  <PresentationFormat>Widescreen</PresentationFormat>
  <Paragraphs>267</Paragraphs>
  <Slides>35</Slides>
  <Notes>29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35</vt:i4>
      </vt:variant>
    </vt:vector>
  </HeadingPairs>
  <TitlesOfParts>
    <vt:vector size="46" baseType="lpstr">
      <vt:lpstr>Arial</vt:lpstr>
      <vt:lpstr>Calibri</vt:lpstr>
      <vt:lpstr>Century Gothic</vt:lpstr>
      <vt:lpstr>Open Sans</vt:lpstr>
      <vt:lpstr>Source Sans Pro</vt:lpstr>
      <vt:lpstr>Times New Roman</vt:lpstr>
      <vt:lpstr>CPUC White</vt:lpstr>
      <vt:lpstr>CPUC Pale Gold</vt:lpstr>
      <vt:lpstr>CPUC Dark Blue</vt:lpstr>
      <vt:lpstr>CPUC Blue</vt:lpstr>
      <vt:lpstr>CPUC Gold</vt:lpstr>
      <vt:lpstr>The Intervenor Compensation Program (IComp Program)</vt:lpstr>
      <vt:lpstr>Agenda</vt:lpstr>
      <vt:lpstr>The IComp Team &amp; Role</vt:lpstr>
      <vt:lpstr>Purpose of the Workshop</vt:lpstr>
      <vt:lpstr>Program Overview</vt:lpstr>
      <vt:lpstr>The IComp Program</vt:lpstr>
      <vt:lpstr>The Intervenor Compensation Program </vt:lpstr>
      <vt:lpstr>Intervenor Eligibility and Requirements</vt:lpstr>
      <vt:lpstr>IComp Awards Paid in 2024</vt:lpstr>
      <vt:lpstr>Claims Filed and Decisions Issued by Year</vt:lpstr>
      <vt:lpstr>Requests and Awards by Year</vt:lpstr>
      <vt:lpstr>Submissions</vt:lpstr>
      <vt:lpstr>Notice of Intent (NOI)</vt:lpstr>
      <vt:lpstr>Customer Category 1</vt:lpstr>
      <vt:lpstr>Customer Category 2</vt:lpstr>
      <vt:lpstr>Customer Category 3</vt:lpstr>
      <vt:lpstr>Eligible Local Government Entity (ELGE)</vt:lpstr>
      <vt:lpstr>Claim Submission and Required Documents</vt:lpstr>
      <vt:lpstr>Claim Evaluation</vt:lpstr>
      <vt:lpstr>Review of Substantial Contribution</vt:lpstr>
      <vt:lpstr>Activities Generally Eligible for Compensation</vt:lpstr>
      <vt:lpstr>Activities Generally Eligible for Compensation</vt:lpstr>
      <vt:lpstr>Activities Generally Not Eligible for Compensation</vt:lpstr>
      <vt:lpstr>Activities Generally Not Eligible for Compensation</vt:lpstr>
      <vt:lpstr>Reasonable Fee and Costs for Labor Roles</vt:lpstr>
      <vt:lpstr>Award of Compensation</vt:lpstr>
      <vt:lpstr>Common Reasons for Reductions and Delays</vt:lpstr>
      <vt:lpstr>Common Reasons for Reductions</vt:lpstr>
      <vt:lpstr>Common Reasons for Delays</vt:lpstr>
      <vt:lpstr>Guidance, Best Practices and Resources</vt:lpstr>
      <vt:lpstr>Guidance and Best Practices</vt:lpstr>
      <vt:lpstr>Guidance and Best Practices</vt:lpstr>
      <vt:lpstr>Resources: Statutes and Rules Governing the IComp Program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lastModifiedBy>Perrin, Sarah</cp:lastModifiedBy>
  <cp:revision>2</cp:revision>
  <dcterms:created xsi:type="dcterms:W3CDTF">2021-02-04T20:02:28Z</dcterms:created>
  <dcterms:modified xsi:type="dcterms:W3CDTF">2025-03-28T16:12:54Z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0x0101002B894DFDEB7EE447ACA12825E9418AD7</vt:lpwstr>
  </property>
</Properties>
</file>